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4"/>
  </p:notesMasterIdLst>
  <p:sldIdLst>
    <p:sldId id="257" r:id="rId2"/>
    <p:sldId id="258" r:id="rId3"/>
    <p:sldId id="301" r:id="rId4"/>
    <p:sldId id="388" r:id="rId5"/>
    <p:sldId id="256" r:id="rId6"/>
    <p:sldId id="314" r:id="rId7"/>
    <p:sldId id="316" r:id="rId8"/>
    <p:sldId id="313" r:id="rId9"/>
    <p:sldId id="259" r:id="rId10"/>
    <p:sldId id="260" r:id="rId11"/>
    <p:sldId id="315" r:id="rId12"/>
    <p:sldId id="317" r:id="rId13"/>
    <p:sldId id="318" r:id="rId14"/>
    <p:sldId id="319" r:id="rId15"/>
    <p:sldId id="322" r:id="rId16"/>
    <p:sldId id="324" r:id="rId17"/>
    <p:sldId id="323" r:id="rId18"/>
    <p:sldId id="327" r:id="rId19"/>
    <p:sldId id="261" r:id="rId20"/>
    <p:sldId id="330" r:id="rId21"/>
    <p:sldId id="331" r:id="rId22"/>
    <p:sldId id="341" r:id="rId23"/>
    <p:sldId id="377" r:id="rId24"/>
    <p:sldId id="332" r:id="rId25"/>
    <p:sldId id="335" r:id="rId26"/>
    <p:sldId id="338" r:id="rId27"/>
    <p:sldId id="337" r:id="rId28"/>
    <p:sldId id="339" r:id="rId29"/>
    <p:sldId id="369" r:id="rId30"/>
    <p:sldId id="340" r:id="rId31"/>
    <p:sldId id="333" r:id="rId32"/>
    <p:sldId id="336" r:id="rId33"/>
    <p:sldId id="334" r:id="rId34"/>
    <p:sldId id="343" r:id="rId35"/>
    <p:sldId id="370" r:id="rId36"/>
    <p:sldId id="376" r:id="rId37"/>
    <p:sldId id="373" r:id="rId38"/>
    <p:sldId id="371" r:id="rId39"/>
    <p:sldId id="374" r:id="rId40"/>
    <p:sldId id="372" r:id="rId41"/>
    <p:sldId id="375" r:id="rId42"/>
    <p:sldId id="347" r:id="rId43"/>
    <p:sldId id="346" r:id="rId44"/>
    <p:sldId id="379" r:id="rId45"/>
    <p:sldId id="344" r:id="rId46"/>
    <p:sldId id="272" r:id="rId47"/>
    <p:sldId id="345" r:id="rId48"/>
    <p:sldId id="378" r:id="rId49"/>
    <p:sldId id="382" r:id="rId50"/>
    <p:sldId id="381" r:id="rId51"/>
    <p:sldId id="348" r:id="rId52"/>
    <p:sldId id="349" r:id="rId53"/>
    <p:sldId id="350" r:id="rId54"/>
    <p:sldId id="351" r:id="rId55"/>
    <p:sldId id="352" r:id="rId56"/>
    <p:sldId id="353" r:id="rId57"/>
    <p:sldId id="354" r:id="rId58"/>
    <p:sldId id="355" r:id="rId59"/>
    <p:sldId id="356" r:id="rId60"/>
    <p:sldId id="367" r:id="rId61"/>
    <p:sldId id="357" r:id="rId62"/>
    <p:sldId id="358" r:id="rId63"/>
    <p:sldId id="383" r:id="rId64"/>
    <p:sldId id="385" r:id="rId65"/>
    <p:sldId id="384" r:id="rId66"/>
    <p:sldId id="387" r:id="rId67"/>
    <p:sldId id="386" r:id="rId68"/>
    <p:sldId id="285" r:id="rId69"/>
    <p:sldId id="298" r:id="rId70"/>
    <p:sldId id="299" r:id="rId71"/>
    <p:sldId id="302" r:id="rId72"/>
    <p:sldId id="389" r:id="rId7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C0D1E6-58F8-403A-83B8-C1FEFF0B3279}">
          <p14:sldIdLst>
            <p14:sldId id="257"/>
            <p14:sldId id="258"/>
            <p14:sldId id="301"/>
            <p14:sldId id="388"/>
            <p14:sldId id="256"/>
            <p14:sldId id="314"/>
            <p14:sldId id="316"/>
            <p14:sldId id="313"/>
            <p14:sldId id="259"/>
            <p14:sldId id="260"/>
            <p14:sldId id="315"/>
            <p14:sldId id="317"/>
            <p14:sldId id="318"/>
            <p14:sldId id="319"/>
            <p14:sldId id="322"/>
            <p14:sldId id="324"/>
            <p14:sldId id="323"/>
            <p14:sldId id="327"/>
            <p14:sldId id="261"/>
            <p14:sldId id="330"/>
            <p14:sldId id="331"/>
          </p14:sldIdLst>
        </p14:section>
        <p14:section name="Anaerobic Digestion" id="{D38C71DE-3646-477C-8BBC-6CAFFA1178AC}">
          <p14:sldIdLst>
            <p14:sldId id="341"/>
            <p14:sldId id="377"/>
            <p14:sldId id="332"/>
            <p14:sldId id="335"/>
            <p14:sldId id="338"/>
            <p14:sldId id="337"/>
            <p14:sldId id="339"/>
            <p14:sldId id="369"/>
            <p14:sldId id="340"/>
            <p14:sldId id="333"/>
            <p14:sldId id="336"/>
            <p14:sldId id="334"/>
            <p14:sldId id="343"/>
          </p14:sldIdLst>
        </p14:section>
        <p14:section name="Anaerobic Clarigester" id="{78A7614B-E0DD-4B36-A697-5592E968E37B}">
          <p14:sldIdLst>
            <p14:sldId id="370"/>
            <p14:sldId id="376"/>
            <p14:sldId id="373"/>
            <p14:sldId id="371"/>
            <p14:sldId id="374"/>
            <p14:sldId id="372"/>
            <p14:sldId id="375"/>
          </p14:sldIdLst>
        </p14:section>
        <p14:section name="Aerobic Digestion" id="{7C095D15-8878-4626-9605-12840478F51E}">
          <p14:sldIdLst>
            <p14:sldId id="347"/>
            <p14:sldId id="346"/>
            <p14:sldId id="379"/>
            <p14:sldId id="344"/>
            <p14:sldId id="272"/>
            <p14:sldId id="345"/>
            <p14:sldId id="378"/>
            <p14:sldId id="382"/>
            <p14:sldId id="381"/>
          </p14:sldIdLst>
        </p14:section>
        <p14:section name="Dewatering" id="{EA6FE3A6-77CA-45FA-8715-C525049F435E}">
          <p14:sldIdLst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</p14:sldIdLst>
        </p14:section>
        <p14:section name="Disposal" id="{721F9784-EC46-4380-8486-B4D1F7815376}">
          <p14:sldIdLst>
            <p14:sldId id="356"/>
            <p14:sldId id="367"/>
            <p14:sldId id="357"/>
            <p14:sldId id="358"/>
            <p14:sldId id="383"/>
            <p14:sldId id="385"/>
            <p14:sldId id="384"/>
            <p14:sldId id="387"/>
            <p14:sldId id="386"/>
            <p14:sldId id="285"/>
            <p14:sldId id="298"/>
            <p14:sldId id="299"/>
            <p14:sldId id="302"/>
            <p14:sldId id="3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2" autoAdjust="0"/>
    <p:restoredTop sz="95669" autoAdjust="0"/>
  </p:normalViewPr>
  <p:slideViewPr>
    <p:cSldViewPr snapToGrid="0">
      <p:cViewPr varScale="1">
        <p:scale>
          <a:sx n="88" d="100"/>
          <a:sy n="88" d="100"/>
        </p:scale>
        <p:origin x="132" y="72"/>
      </p:cViewPr>
      <p:guideLst/>
    </p:cSldViewPr>
  </p:slideViewPr>
  <p:outlineViewPr>
    <p:cViewPr>
      <p:scale>
        <a:sx n="33" d="100"/>
        <a:sy n="33" d="100"/>
      </p:scale>
      <p:origin x="0" y="-868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9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00C42-CAAC-4D52-BFDA-606C5552EF52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11FEA-EDA9-48E1-AF7E-1D5880BBA2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437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359F75B-0EF6-B8B4-B1B7-D7228A761D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79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236538"/>
            <a:ext cx="885767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2716213"/>
            <a:ext cx="8857673" cy="36271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743200" y="6419088"/>
            <a:ext cx="128016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D45C661-B0C5-4785-B046-1E670F11BACC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93556" y="6418125"/>
            <a:ext cx="6147724" cy="365125"/>
          </a:xfrm>
        </p:spPr>
        <p:txBody>
          <a:bodyPr/>
          <a:lstStyle>
            <a:lvl1pPr>
              <a:defRPr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fld id="{7FC6DBE7-82D6-499A-B5AD-8ACB6C7093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587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708" y="7104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87108" y="601266"/>
            <a:ext cx="6172200" cy="569046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3708" y="1671241"/>
            <a:ext cx="3932237" cy="462049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451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859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2736" y="143744"/>
            <a:ext cx="2628900" cy="615117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3708" y="143744"/>
            <a:ext cx="7766628" cy="615117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345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Cho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16" y="91440"/>
            <a:ext cx="10552176" cy="8229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2416" y="961398"/>
            <a:ext cx="10547928" cy="1463040"/>
          </a:xfrm>
        </p:spPr>
        <p:txBody>
          <a:bodyPr anchor="t"/>
          <a:lstStyle>
            <a:lvl1pPr marL="353256" indent="-353256">
              <a:buFont typeface="+mj-lt"/>
              <a:buAutoNum type="arabicPeriod"/>
              <a:defRPr sz="2400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98334-2628-4157-8CB5-D7AE43177806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803A-E2B7-4C07-BD75-CA828F27AB7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6924F59-EBE4-4D39-B460-D4A59F1AB6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416" y="2515807"/>
            <a:ext cx="5212080" cy="1005840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9FCE20A-9745-4711-96BA-95A60D442EA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8264" y="2515928"/>
            <a:ext cx="5212080" cy="1005840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 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CC4B9FF-FFFA-43FF-BE14-A405685CC396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042416" y="3613258"/>
            <a:ext cx="10547928" cy="1463040"/>
          </a:xfrm>
        </p:spPr>
        <p:txBody>
          <a:bodyPr anchor="t"/>
          <a:lstStyle>
            <a:lvl1pPr marL="353256" indent="-353256">
              <a:buFont typeface="+mj-lt"/>
              <a:buAutoNum type="arabicPeriod" startAt="2"/>
              <a:defRPr sz="2400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DF4BF576-AB1B-44EC-80E6-FEF29E2165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2416" y="5190894"/>
            <a:ext cx="5212080" cy="1005840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 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1F8F901-F2D9-49C3-A956-F15B819FF3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78264" y="5190894"/>
            <a:ext cx="5212080" cy="1005840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 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</p:txBody>
      </p:sp>
    </p:spTree>
    <p:extLst>
      <p:ext uri="{BB962C8B-B14F-4D97-AF65-F5344CB8AC3E}">
        <p14:creationId xmlns:p14="http://schemas.microsoft.com/office/powerpoint/2010/main" val="2364261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C &amp; Ma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16" y="91440"/>
            <a:ext cx="10552176" cy="8229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2416" y="960120"/>
            <a:ext cx="10552176" cy="640080"/>
          </a:xfrm>
        </p:spPr>
        <p:txBody>
          <a:bodyPr anchor="t"/>
          <a:lstStyle>
            <a:lvl1pPr marL="0" indent="0">
              <a:buFont typeface="+mj-lt"/>
              <a:buNone/>
              <a:defRPr sz="2400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6924F59-EBE4-4D39-B460-D4A59F1AB6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416" y="1663001"/>
            <a:ext cx="5212080" cy="816418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 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98334-2628-4157-8CB5-D7AE43177806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803A-E2B7-4C07-BD75-CA828F27AB7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9FCE20A-9745-4711-96BA-95A60D442EA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9556" y="1665067"/>
            <a:ext cx="5212080" cy="816418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 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CC4B9FF-FFFA-43FF-BE14-A405685CC396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042416" y="4772906"/>
            <a:ext cx="10552176" cy="628014"/>
          </a:xfrm>
        </p:spPr>
        <p:txBody>
          <a:bodyPr anchor="t"/>
          <a:lstStyle>
            <a:lvl1pPr marL="0" indent="0">
              <a:buFont typeface="+mj-lt"/>
              <a:buNone/>
              <a:defRPr sz="2400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DF4BF576-AB1B-44EC-80E6-FEF29E2165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2416" y="5463722"/>
            <a:ext cx="5212080" cy="816418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 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1F8F901-F2D9-49C3-A956-F15B819FF3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79556" y="5465788"/>
            <a:ext cx="5212080" cy="816418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 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48F5A2-54D4-434E-8965-F836D8E2B6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42416" y="2542220"/>
            <a:ext cx="10552176" cy="216788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8812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C &amp; Ma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16" y="91440"/>
            <a:ext cx="10552176" cy="8229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2416" y="960120"/>
            <a:ext cx="10552176" cy="640080"/>
          </a:xfrm>
        </p:spPr>
        <p:txBody>
          <a:bodyPr anchor="t"/>
          <a:lstStyle>
            <a:lvl1pPr marL="0" indent="0">
              <a:buFont typeface="+mj-lt"/>
              <a:buNone/>
              <a:defRPr sz="2400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98334-2628-4157-8CB5-D7AE43177806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803A-E2B7-4C07-BD75-CA828F27AB7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6924F59-EBE4-4D39-B460-D4A59F1AB6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416" y="1668789"/>
            <a:ext cx="5212080" cy="816418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9FCE20A-9745-4711-96BA-95A60D442EA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9556" y="1668789"/>
            <a:ext cx="5212080" cy="816418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CC4B9FF-FFFA-43FF-BE14-A405685CC396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042416" y="2553617"/>
            <a:ext cx="10552176" cy="747847"/>
          </a:xfrm>
        </p:spPr>
        <p:txBody>
          <a:bodyPr anchor="t"/>
          <a:lstStyle>
            <a:lvl1pPr marL="0" indent="0">
              <a:buFont typeface="+mj-lt"/>
              <a:buNone/>
              <a:defRPr sz="2400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DF4BF576-AB1B-44EC-80E6-FEF29E2165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9460" y="3368661"/>
            <a:ext cx="5212080" cy="816418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1F8F901-F2D9-49C3-A956-F15B819FF3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76600" y="3368661"/>
            <a:ext cx="5212080" cy="816418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C34A16B-3F9D-4967-A4CC-BDD617C4A53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42416" y="4252276"/>
            <a:ext cx="10552176" cy="209066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3353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th Exercises M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16" y="91440"/>
            <a:ext cx="10552176" cy="8229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2416" y="960119"/>
            <a:ext cx="10552176" cy="822960"/>
          </a:xfrm>
        </p:spPr>
        <p:txBody>
          <a:bodyPr anchor="t">
            <a:normAutofit/>
          </a:bodyPr>
          <a:lstStyle>
            <a:lvl1pPr marL="353256" indent="-353256">
              <a:buFont typeface="+mj-lt"/>
              <a:buAutoNum type="arabicPeriod"/>
              <a:defRPr sz="2747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98334-2628-4157-8CB5-D7AE43177806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803A-E2B7-4C07-BD75-CA828F27AB7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6924F59-EBE4-4D39-B460-D4A59F1AB6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416" y="1828798"/>
            <a:ext cx="5212080" cy="822960"/>
          </a:xfrm>
        </p:spPr>
        <p:txBody>
          <a:bodyPr/>
          <a:lstStyle>
            <a:lvl1pPr>
              <a:defRPr/>
            </a:lvl1pPr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2pPr>
          </a:lstStyle>
          <a:p>
            <a:pPr lvl="1"/>
            <a:r>
              <a:rPr lang="en-US" dirty="0"/>
              <a:t>Click to enter Text</a:t>
            </a:r>
          </a:p>
          <a:p>
            <a:pPr lvl="1"/>
            <a:r>
              <a:rPr lang="en-US" dirty="0"/>
              <a:t>Click to enter Text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9FCE20A-9745-4711-96BA-95A60D442EA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9556" y="1833609"/>
            <a:ext cx="5212080" cy="822960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CC4B9FF-FFFA-43FF-BE14-A405685CC396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042416" y="2707099"/>
            <a:ext cx="10552176" cy="3510239"/>
          </a:xfrm>
        </p:spPr>
        <p:txBody>
          <a:bodyPr anchor="t"/>
          <a:lstStyle>
            <a:lvl1pPr marL="0" indent="0">
              <a:buFont typeface="+mj-lt"/>
              <a:buNone/>
              <a:defRPr sz="2400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12605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th Exerci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16" y="91440"/>
            <a:ext cx="10552176" cy="8229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2416" y="960120"/>
            <a:ext cx="10552176" cy="986723"/>
          </a:xfrm>
        </p:spPr>
        <p:txBody>
          <a:bodyPr anchor="t">
            <a:normAutofit/>
          </a:bodyPr>
          <a:lstStyle>
            <a:lvl1pPr marL="353256" indent="-353256">
              <a:buFont typeface="+mj-lt"/>
              <a:buAutoNum type="arabicPeriod"/>
              <a:defRPr sz="2747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98334-2628-4157-8CB5-D7AE43177806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803A-E2B7-4C07-BD75-CA828F27AB7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6924F59-EBE4-4D39-B460-D4A59F1AB6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9460" y="2012184"/>
            <a:ext cx="10552176" cy="816418"/>
          </a:xfrm>
        </p:spPr>
        <p:txBody>
          <a:bodyPr/>
          <a:lstStyle>
            <a:lvl1pPr marL="0" indent="0">
              <a:buNone/>
              <a:defRPr/>
            </a:lvl1pPr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2pPr>
          </a:lstStyle>
          <a:p>
            <a:pPr lvl="0"/>
            <a:r>
              <a:rPr lang="en-US" dirty="0"/>
              <a:t>Click to enter Text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CC4B9FF-FFFA-43FF-BE14-A405685CC396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042416" y="2888864"/>
            <a:ext cx="10552176" cy="3328474"/>
          </a:xfrm>
        </p:spPr>
        <p:txBody>
          <a:bodyPr anchor="t"/>
          <a:lstStyle>
            <a:lvl1pPr marL="0" indent="0">
              <a:buFont typeface="+mj-lt"/>
              <a:buNone/>
              <a:defRPr sz="2400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8412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833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81A424-6F73-FF02-9AB0-1A663198DC3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30"/>
            <a:ext cx="12190476" cy="685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709738"/>
            <a:ext cx="8860536" cy="2852737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0" y="4589463"/>
            <a:ext cx="8860536" cy="1500187"/>
          </a:xfrm>
        </p:spPr>
        <p:txBody>
          <a:bodyPr/>
          <a:lstStyle>
            <a:lvl1pPr marL="0" indent="0" algn="r">
              <a:buNone/>
              <a:defRPr sz="2400" b="1" i="1" baseline="0"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743200" y="6419088"/>
            <a:ext cx="128016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D45C661-B0C5-4785-B046-1E670F11BACC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96512" y="6421834"/>
            <a:ext cx="6144768" cy="365125"/>
          </a:xfrm>
        </p:spPr>
        <p:txBody>
          <a:bodyPr/>
          <a:lstStyle>
            <a:lvl1pPr>
              <a:defRPr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fld id="{7FC6DBE7-82D6-499A-B5AD-8ACB6C7093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361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3708" y="1035050"/>
            <a:ext cx="5181600" cy="527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7708" y="1035050"/>
            <a:ext cx="5181600" cy="527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34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16" y="91440"/>
            <a:ext cx="10552176" cy="8229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6036" y="914400"/>
            <a:ext cx="5157787" cy="699612"/>
          </a:xfrm>
        </p:spPr>
        <p:txBody>
          <a:bodyPr anchor="b">
            <a:noAutofit/>
          </a:bodyPr>
          <a:lstStyle>
            <a:lvl1pPr marL="0" indent="0" algn="ctr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6036" y="1636296"/>
            <a:ext cx="5157787" cy="46875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8448" y="914400"/>
            <a:ext cx="5183188" cy="699612"/>
          </a:xfrm>
        </p:spPr>
        <p:txBody>
          <a:bodyPr anchor="b">
            <a:noAutofit/>
          </a:bodyPr>
          <a:lstStyle>
            <a:lvl1pPr marL="0" indent="0" algn="ctr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8448" y="1636296"/>
            <a:ext cx="5183188" cy="46875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800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u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2416" y="91440"/>
            <a:ext cx="5157787" cy="699612"/>
          </a:xfrm>
        </p:spPr>
        <p:txBody>
          <a:bodyPr anchor="b">
            <a:noAutofit/>
          </a:bodyPr>
          <a:lstStyle>
            <a:lvl1pPr marL="0" indent="0" algn="ctr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2416" y="889088"/>
            <a:ext cx="5191407" cy="54347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8448" y="91440"/>
            <a:ext cx="5183188" cy="699612"/>
          </a:xfrm>
        </p:spPr>
        <p:txBody>
          <a:bodyPr anchor="b">
            <a:noAutofit/>
          </a:bodyPr>
          <a:lstStyle>
            <a:lvl1pPr marL="0" indent="0" algn="ctr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8448" y="889088"/>
            <a:ext cx="5183188" cy="54347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30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84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427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708" y="7104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7108" y="601266"/>
            <a:ext cx="6172200" cy="570277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3708" y="1671241"/>
            <a:ext cx="3932237" cy="463279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376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>
            <a:extLst>
              <a:ext uri="{FF2B5EF4-FFF2-40B4-BE49-F238E27FC236}">
                <a16:creationId xmlns:a16="http://schemas.microsoft.com/office/drawing/2014/main" id="{55479CF9-CD8C-E896-C3AE-D490858FF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708" y="998524"/>
            <a:ext cx="10547928" cy="5303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3708" y="6419088"/>
            <a:ext cx="12801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baseline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4D45C661-B0C5-4785-B046-1E670F11BACC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3963" y="6421834"/>
            <a:ext cx="71674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baseline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1476" y="6419088"/>
            <a:ext cx="12801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7FC6DBE7-82D6-499A-B5AD-8ACB6C7093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77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90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</a:buBlip>
        <a:defRPr sz="28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</a:buBlip>
        <a:defRPr sz="24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</a:buBlip>
        <a:defRPr sz="20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</a:buBlip>
        <a:defRPr sz="18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</a:buBlip>
        <a:defRPr sz="18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uci-sw.com/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nmwwa.org/_files/ugd/a8472e_ef77517d1bab42b08f7ae0f99d98005d.pdf" TargetMode="Externa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g"/><Relationship Id="rId4" Type="http://schemas.openxmlformats.org/officeDocument/2006/relationships/image" Target="../media/image61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jp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8EFC0-D4E1-551D-F4B5-9829C8AA7C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en-US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Solids Handling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6FBD3-4F23-8B31-9DA5-4491AE929F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Southeast Section Workshop </a:t>
            </a:r>
          </a:p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August 12-13, 2026</a:t>
            </a:r>
          </a:p>
          <a:p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Roswell Convention Center</a:t>
            </a:r>
          </a:p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912 North Main St. </a:t>
            </a:r>
          </a:p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Roswell NM  88201</a:t>
            </a:r>
            <a:endParaRPr lang="en-US" dirty="0"/>
          </a:p>
        </p:txBody>
      </p:sp>
      <p:pic>
        <p:nvPicPr>
          <p:cNvPr id="4" name="Picture 3" descr="NM Environment Dept. logo">
            <a:extLst>
              <a:ext uri="{FF2B5EF4-FFF2-40B4-BE49-F238E27FC236}">
                <a16:creationId xmlns:a16="http://schemas.microsoft.com/office/drawing/2014/main" id="{4CFBFAF7-9D04-16BD-A59D-07B067B3C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582" y="3581848"/>
            <a:ext cx="1371600" cy="1371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2A4EC1-2A4A-9CA1-3533-F6E3D00A63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3891" y="3650914"/>
            <a:ext cx="1217880" cy="137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610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88E50-8513-1B0D-E5E7-8168AC0ED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Thickening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34D53-D012-EEE5-9C9B-6198352E50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204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3FDC7-D266-D6C9-24FF-8768638F3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Thickening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46E46-B252-B981-85A3-D46309FF3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708" y="998524"/>
            <a:ext cx="6677892" cy="530352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Agglomeration (floc and cake) </a:t>
            </a:r>
          </a:p>
          <a:p>
            <a:pPr>
              <a:lnSpc>
                <a:spcPct val="100000"/>
              </a:lnSpc>
            </a:pPr>
            <a:r>
              <a:rPr lang="en-US" dirty="0"/>
              <a:t>Flotation (DAF)</a:t>
            </a:r>
          </a:p>
          <a:p>
            <a:pPr>
              <a:lnSpc>
                <a:spcPct val="100000"/>
              </a:lnSpc>
            </a:pPr>
            <a:r>
              <a:rPr lang="en-US" dirty="0"/>
              <a:t>A “thick” sludge, (5 – 6% total solids), still contains over 90% water</a:t>
            </a:r>
          </a:p>
          <a:p>
            <a:pPr>
              <a:lnSpc>
                <a:spcPct val="100000"/>
              </a:lnSpc>
            </a:pPr>
            <a:r>
              <a:rPr lang="en-US" dirty="0"/>
              <a:t>Processes thicken sludge but remains a liquid or slurry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gravity thickeners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diffused air floatation (DAF) units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gravity belt thickeners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rotary drum thickeners</a:t>
            </a:r>
          </a:p>
          <a:p>
            <a:pPr>
              <a:lnSpc>
                <a:spcPct val="100000"/>
              </a:lnSpc>
            </a:pPr>
            <a:r>
              <a:rPr lang="en-US" dirty="0"/>
              <a:t>Most commonly used before digestion</a:t>
            </a:r>
          </a:p>
          <a:p>
            <a:pPr>
              <a:lnSpc>
                <a:spcPct val="100000"/>
              </a:lnSpc>
            </a:pPr>
            <a:r>
              <a:rPr lang="en-US" dirty="0"/>
              <a:t>Polymers can aid in process and is referred to as </a:t>
            </a:r>
            <a:r>
              <a:rPr lang="en-US" b="1" i="1" dirty="0"/>
              <a:t>conditioning</a:t>
            </a:r>
          </a:p>
          <a:p>
            <a:pPr>
              <a:lnSpc>
                <a:spcPct val="100000"/>
              </a:lnSpc>
            </a:pPr>
            <a:r>
              <a:rPr lang="en-US" dirty="0"/>
              <a:t>It is always best to </a:t>
            </a:r>
            <a:r>
              <a:rPr lang="en-US" i="1" dirty="0"/>
              <a:t>NOT</a:t>
            </a:r>
            <a:r>
              <a:rPr lang="en-US" dirty="0"/>
              <a:t> send thin sludge (or lots of water) to the anaerobic digester</a:t>
            </a:r>
          </a:p>
          <a:p>
            <a:pPr>
              <a:lnSpc>
                <a:spcPct val="100000"/>
              </a:lnSpc>
            </a:pPr>
            <a:r>
              <a:rPr lang="en-US" dirty="0"/>
              <a:t>Thickening normally increases the dry solids content to   4 – 6%.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23F2EF-2CCC-5DE1-FDDD-DFC35DC394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tretch>
            <a:fillRect/>
          </a:stretch>
        </p:blipFill>
        <p:spPr>
          <a:xfrm>
            <a:off x="6317672" y="2351083"/>
            <a:ext cx="5691513" cy="276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0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A8FA2-FFCB-4D85-E7DD-05BF94BAB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Gravity Thickeners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BA5E8D-A164-C5EE-EA7A-E2B6776D04F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960" y="4098060"/>
            <a:ext cx="5039167" cy="220749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A8895F-681F-3429-286F-3C8DAF8BBB0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Uses </a:t>
            </a:r>
            <a:r>
              <a:rPr lang="en-US" u="sng" dirty="0"/>
              <a:t>gravitational</a:t>
            </a:r>
            <a:r>
              <a:rPr lang="en-US" dirty="0"/>
              <a:t> forces to separate water from sludge and is mainly used on </a:t>
            </a:r>
            <a:r>
              <a:rPr lang="en-US" b="1" i="1" dirty="0"/>
              <a:t>primary sludge</a:t>
            </a:r>
          </a:p>
          <a:p>
            <a:pPr>
              <a:lnSpc>
                <a:spcPct val="100000"/>
              </a:lnSpc>
            </a:pPr>
            <a:r>
              <a:rPr lang="en-US" dirty="0"/>
              <a:t>Scaled down clarifier</a:t>
            </a:r>
          </a:p>
          <a:p>
            <a:pPr>
              <a:lnSpc>
                <a:spcPct val="100000"/>
              </a:lnSpc>
            </a:pPr>
            <a:r>
              <a:rPr lang="en-US" dirty="0"/>
              <a:t>Process is identical but the unit is designed for heavier sludges and lower flows</a:t>
            </a:r>
          </a:p>
          <a:p>
            <a:pPr>
              <a:lnSpc>
                <a:spcPct val="100000"/>
              </a:lnSpc>
            </a:pPr>
            <a:r>
              <a:rPr lang="en-US" dirty="0"/>
              <a:t>Surface loading rates are about 400-800 gpd/ft</a:t>
            </a:r>
            <a:r>
              <a:rPr lang="en-US" baseline="30000" dirty="0"/>
              <a:t>2</a:t>
            </a:r>
            <a:r>
              <a:rPr lang="en-US" dirty="0"/>
              <a:t>. </a:t>
            </a:r>
          </a:p>
          <a:p>
            <a:pPr>
              <a:lnSpc>
                <a:spcPct val="100000"/>
              </a:lnSpc>
            </a:pPr>
            <a:r>
              <a:rPr lang="en-US" dirty="0"/>
              <a:t>Detention times vary from 1-2 days.</a:t>
            </a:r>
          </a:p>
          <a:p>
            <a:pPr>
              <a:lnSpc>
                <a:spcPct val="100000"/>
              </a:lnSpc>
            </a:pPr>
            <a:r>
              <a:rPr lang="en-US" dirty="0"/>
              <a:t> Solids loading on the unit is calculated in lbs/day/ft</a:t>
            </a:r>
            <a:r>
              <a:rPr lang="en-US" baseline="30000" dirty="0"/>
              <a:t>2</a:t>
            </a:r>
            <a:r>
              <a:rPr lang="en-US" dirty="0"/>
              <a:t>. </a:t>
            </a:r>
          </a:p>
          <a:p>
            <a:pPr>
              <a:lnSpc>
                <a:spcPct val="100000"/>
              </a:lnSpc>
            </a:pPr>
            <a:r>
              <a:rPr lang="en-US" dirty="0"/>
              <a:t>Can be thickened to 8-10% total solids but typically 2-6%</a:t>
            </a:r>
          </a:p>
          <a:p>
            <a:pPr>
              <a:lnSpc>
                <a:spcPct val="100000"/>
              </a:lnSpc>
            </a:pPr>
            <a:r>
              <a:rPr lang="en-US" dirty="0"/>
              <a:t>Poor thickener performance can cause organic overloading in the secondary process</a:t>
            </a:r>
          </a:p>
        </p:txBody>
      </p:sp>
      <p:pic>
        <p:nvPicPr>
          <p:cNvPr id="8" name="Picture 2" descr="29">
            <a:extLst>
              <a:ext uri="{FF2B5EF4-FFF2-40B4-BE49-F238E27FC236}">
                <a16:creationId xmlns:a16="http://schemas.microsoft.com/office/drawing/2014/main" id="{F5CAA77D-9D3F-EA04-456F-8BEBB465A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12" y="910742"/>
            <a:ext cx="4365661" cy="318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34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AFA0B-7994-BF09-99E5-406556907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Gravity Thickeners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3DFB3-B9D3-F0DA-94B3-40C0D235835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Efficiency depends on: </a:t>
            </a:r>
          </a:p>
          <a:p>
            <a:pPr marL="396875" lvl="1"/>
            <a:r>
              <a:rPr lang="en-US" dirty="0"/>
              <a:t>Type of sludge being thickened</a:t>
            </a:r>
          </a:p>
          <a:p>
            <a:pPr marL="854075" lvl="3"/>
            <a:r>
              <a:rPr lang="en-US" sz="2100" dirty="0"/>
              <a:t>Primary sludge thickens best, but must not be allowed to become septic</a:t>
            </a:r>
          </a:p>
          <a:p>
            <a:pPr marL="854075" lvl="3"/>
            <a:r>
              <a:rPr lang="en-US" sz="2100" dirty="0"/>
              <a:t>Secondary  &amp; activated sludge is difficult due to their lower solids content and denitrification.</a:t>
            </a:r>
          </a:p>
          <a:p>
            <a:pPr marL="396875" lvl="1"/>
            <a:r>
              <a:rPr lang="en-US" dirty="0"/>
              <a:t>Age of the feed sludge</a:t>
            </a:r>
          </a:p>
          <a:p>
            <a:pPr marL="854075" lvl="3"/>
            <a:r>
              <a:rPr lang="en-US" sz="2100" dirty="0"/>
              <a:t>Older sludges prone to gasification from denitrification and septic conditions; floats</a:t>
            </a:r>
          </a:p>
          <a:p>
            <a:pPr marL="396875" lvl="1"/>
            <a:r>
              <a:rPr lang="en-US" dirty="0"/>
              <a:t>Sludge temperature</a:t>
            </a:r>
          </a:p>
          <a:p>
            <a:pPr marL="854075" lvl="2"/>
            <a:r>
              <a:rPr lang="en-US" dirty="0"/>
              <a:t>Warmer sludge settles better</a:t>
            </a:r>
          </a:p>
          <a:p>
            <a:pPr marL="854075" lvl="2"/>
            <a:r>
              <a:rPr lang="en-US" dirty="0"/>
              <a:t>Shorter DT times in warmer weather because of gasification  due to the increase in biological activity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03DE8C-73BC-9094-F7DD-1F88E3C537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7672" y="499262"/>
            <a:ext cx="5181600" cy="3782568"/>
          </a:xfrm>
          <a:prstGeom prst="rect">
            <a:avLst/>
          </a:prstGeom>
        </p:spPr>
      </p:pic>
      <p:pic>
        <p:nvPicPr>
          <p:cNvPr id="6" name="Content Placeholder 4" descr="Fig 11.1 Sludge Thickener.jpg">
            <a:extLst>
              <a:ext uri="{FF2B5EF4-FFF2-40B4-BE49-F238E27FC236}">
                <a16:creationId xmlns:a16="http://schemas.microsoft.com/office/drawing/2014/main" id="{2ECE4B32-6E1E-76CA-F794-B77586D9861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7672" y="4030452"/>
            <a:ext cx="5181600" cy="227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2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A8FA2-FFCB-4D85-E7DD-05BF94BAB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Gravity Thickeners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C62266-5672-8D7B-D6AF-CF5C7DA445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Efficiency depends on: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73CBA73-2BE2-239B-9C75-D70B259351E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Sludge blanket depth</a:t>
            </a:r>
          </a:p>
          <a:p>
            <a:pPr lvl="2"/>
            <a:r>
              <a:rPr lang="en-US" dirty="0"/>
              <a:t>compaction that occurs from the overlying sludge</a:t>
            </a:r>
          </a:p>
          <a:p>
            <a:pPr lvl="2"/>
            <a:r>
              <a:rPr lang="en-US" dirty="0"/>
              <a:t>between 5-8 feet deep</a:t>
            </a:r>
          </a:p>
          <a:p>
            <a:pPr lvl="1"/>
            <a:r>
              <a:rPr lang="en-US" dirty="0"/>
              <a:t>balance must be struck between maintaining blanket thickness and removing the solids before gasification</a:t>
            </a:r>
          </a:p>
          <a:p>
            <a:pPr lvl="1"/>
            <a:r>
              <a:rPr lang="en-US" dirty="0"/>
              <a:t>Hydraulic and solids loading.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6D86BC2-60E6-CFF5-AD86-BF032A54E2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600" dirty="0"/>
              <a:t>Different zones of concentration: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A8895F-681F-3429-286F-3C8DAF8BBB0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Clarified Effluent Water Zone</a:t>
            </a:r>
          </a:p>
          <a:p>
            <a:pPr lvl="2"/>
            <a:r>
              <a:rPr lang="en-US" dirty="0"/>
              <a:t>topmost zone</a:t>
            </a:r>
          </a:p>
          <a:p>
            <a:pPr lvl="2"/>
            <a:r>
              <a:rPr lang="en-US" dirty="0"/>
              <a:t>free of solids </a:t>
            </a:r>
          </a:p>
          <a:p>
            <a:pPr lvl="1"/>
            <a:r>
              <a:rPr lang="en-US" dirty="0"/>
              <a:t>Feed Zone</a:t>
            </a:r>
          </a:p>
          <a:p>
            <a:pPr lvl="2"/>
            <a:r>
              <a:rPr lang="en-US" dirty="0"/>
              <a:t>does not necessarily have the same concentration of feed solids</a:t>
            </a:r>
          </a:p>
          <a:p>
            <a:pPr lvl="2"/>
            <a:r>
              <a:rPr lang="en-US" dirty="0"/>
              <a:t>uniform solids concentration</a:t>
            </a:r>
          </a:p>
          <a:p>
            <a:pPr lvl="1"/>
            <a:r>
              <a:rPr lang="en-US" dirty="0"/>
              <a:t>Compaction Zone</a:t>
            </a:r>
          </a:p>
          <a:p>
            <a:pPr lvl="2"/>
            <a:r>
              <a:rPr lang="en-US" dirty="0"/>
              <a:t>increasing solids concentration </a:t>
            </a:r>
          </a:p>
          <a:p>
            <a:pPr lvl="2"/>
            <a:r>
              <a:rPr lang="en-US" dirty="0"/>
              <a:t>from feed zone concentration to underflow concentration</a:t>
            </a:r>
          </a:p>
        </p:txBody>
      </p:sp>
    </p:spTree>
    <p:extLst>
      <p:ext uri="{BB962C8B-B14F-4D97-AF65-F5344CB8AC3E}">
        <p14:creationId xmlns:p14="http://schemas.microsoft.com/office/powerpoint/2010/main" val="380990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566B0-E1C6-99B5-9E01-BB9E16F30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>
            <a:normAutofit/>
          </a:bodyPr>
          <a:lstStyle/>
          <a:p>
            <a:r>
              <a:rPr lang="en-US" dirty="0"/>
              <a:t>Diffused Air Floatation (DAF) Units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A5CB6E4-79E9-E4DA-2075-A13B30849D0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988" y="1822196"/>
            <a:ext cx="5181600" cy="3696208"/>
          </a:xfr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C5F6212-FBE3-F2EA-65A6-23B9E967C3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796" y="2222374"/>
            <a:ext cx="4419983" cy="2895851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63E9A28-08ED-F0C9-808C-DFD00D587299}"/>
              </a:ext>
            </a:extLst>
          </p:cNvPr>
          <p:cNvSpPr txBox="1"/>
          <p:nvPr/>
        </p:nvSpPr>
        <p:spPr>
          <a:xfrm>
            <a:off x="2542747" y="5907315"/>
            <a:ext cx="7363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Uses air bubbles to float solids to the surface for removal.</a:t>
            </a:r>
          </a:p>
        </p:txBody>
      </p:sp>
    </p:spTree>
    <p:extLst>
      <p:ext uri="{BB962C8B-B14F-4D97-AF65-F5344CB8AC3E}">
        <p14:creationId xmlns:p14="http://schemas.microsoft.com/office/powerpoint/2010/main" val="392852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E6B03-D540-59FD-A9FB-826A81F1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Diffused Air Floatation (DAF) Units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F4644A-8C68-EE8C-3C8C-E318EC397BA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3708" y="1300763"/>
            <a:ext cx="11033991" cy="53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478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18888-BA20-5E9D-7D1E-FAADA8CF3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Diffused Air Floatation (DAF) Units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AB5ABF8-48CD-415A-FDE2-B919E18EC3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24287" y="4333450"/>
            <a:ext cx="4543425" cy="1714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5940B0-3710-51BE-756F-9972D72CD6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2134" y="1035049"/>
            <a:ext cx="9187733" cy="329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09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0D553-73AC-3E8F-6F71-39F73FC73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Gravity Belt Thickeners (GBT)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4F7219-8283-1F2A-CA4F-AC21C31319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988" y="1185892"/>
            <a:ext cx="5181600" cy="4968815"/>
          </a:xfrm>
          <a:prstGeom prst="rect">
            <a:avLst/>
          </a:prstGeom>
        </p:spPr>
      </p:pic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354BFA39-55EC-4C53-7C4E-2F90C9D0F20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8" y="2038355"/>
            <a:ext cx="5181600" cy="32853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8DB1415-886F-5FCB-7A16-15568C8E7A31}"/>
              </a:ext>
            </a:extLst>
          </p:cNvPr>
          <p:cNvSpPr txBox="1"/>
          <p:nvPr/>
        </p:nvSpPr>
        <p:spPr>
          <a:xfrm>
            <a:off x="1042988" y="532371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Uses a moving porous belt to drain water from sludge.</a:t>
            </a:r>
          </a:p>
        </p:txBody>
      </p:sp>
    </p:spTree>
    <p:extLst>
      <p:ext uri="{BB962C8B-B14F-4D97-AF65-F5344CB8AC3E}">
        <p14:creationId xmlns:p14="http://schemas.microsoft.com/office/powerpoint/2010/main" val="154756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9F0FC-9E75-414E-9549-2D65C758E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Rotary Drum Thickeners (RDT)</a:t>
            </a: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57582BA8-DCB5-19D8-E6D5-A875D985E7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424" y="3697618"/>
            <a:ext cx="3472874" cy="2607932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5BC7964-606C-9C01-5409-B85DA2BA286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277" y="1033272"/>
            <a:ext cx="3475021" cy="2609314"/>
          </a:xfrm>
          <a:prstGeom prst="rect">
            <a:avLst/>
          </a:prstGeom>
        </p:spPr>
      </p:pic>
      <p:pic>
        <p:nvPicPr>
          <p:cNvPr id="6" name="Content Placeholder 5" descr="A screen shot of a video game&#10;&#10;Description automatically generated">
            <a:extLst>
              <a:ext uri="{FF2B5EF4-FFF2-40B4-BE49-F238E27FC236}">
                <a16:creationId xmlns:a16="http://schemas.microsoft.com/office/drawing/2014/main" id="{9017A5DE-5DBA-996B-9FAE-941F0A4493F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08" y="2021466"/>
            <a:ext cx="5761451" cy="3045767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17BA933-CF9B-24B9-6A7C-A8E2ABD33D56}"/>
              </a:ext>
            </a:extLst>
          </p:cNvPr>
          <p:cNvSpPr txBox="1"/>
          <p:nvPr/>
        </p:nvSpPr>
        <p:spPr>
          <a:xfrm>
            <a:off x="1043708" y="5122265"/>
            <a:ext cx="5761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Uses a rotating drum to separate water from sludge.</a:t>
            </a:r>
          </a:p>
        </p:txBody>
      </p:sp>
    </p:spTree>
    <p:extLst>
      <p:ext uri="{BB962C8B-B14F-4D97-AF65-F5344CB8AC3E}">
        <p14:creationId xmlns:p14="http://schemas.microsoft.com/office/powerpoint/2010/main" val="238856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42F6DB3-519E-88E1-1B9D-BB89C0322F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0" y="236538"/>
            <a:ext cx="8857673" cy="982662"/>
          </a:xfrm>
        </p:spPr>
        <p:txBody>
          <a:bodyPr/>
          <a:lstStyle/>
          <a:p>
            <a:r>
              <a:rPr lang="en-US" dirty="0"/>
              <a:t>AMY NORTHAM, PA, CPM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D680FA4-86D8-5377-7C29-56D900C15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0" y="1704975"/>
            <a:ext cx="8857673" cy="46384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dirty="0">
                <a:latin typeface="+mn-lt"/>
              </a:rPr>
              <a:t>TWUA Instructor</a:t>
            </a:r>
          </a:p>
          <a:p>
            <a:pPr marL="0" indent="0" algn="ctr">
              <a:buNone/>
            </a:pPr>
            <a:r>
              <a:rPr lang="en-US" dirty="0">
                <a:latin typeface="+mn-lt"/>
              </a:rPr>
              <a:t>Lab Director &amp; Operations Supervisor – Village of Ruidoso</a:t>
            </a:r>
          </a:p>
          <a:p>
            <a:pPr marL="0" indent="0" algn="ctr">
              <a:buNone/>
            </a:pPr>
            <a:r>
              <a:rPr lang="en-US" dirty="0">
                <a:latin typeface="+mn-lt"/>
              </a:rPr>
              <a:t>Director of Wastewater – Levelland, TX</a:t>
            </a:r>
          </a:p>
          <a:p>
            <a:pPr marL="0" indent="0" algn="ctr">
              <a:buNone/>
            </a:pPr>
            <a:r>
              <a:rPr lang="en-US" dirty="0">
                <a:latin typeface="+mn-lt"/>
              </a:rPr>
              <a:t>Lab Tech, Operations, &amp; Shift Leader – Lubbock, TX</a:t>
            </a:r>
          </a:p>
          <a:p>
            <a:pPr marL="0" indent="0" algn="ctr">
              <a:buNone/>
            </a:pPr>
            <a:endParaRPr lang="en-US" dirty="0">
              <a:latin typeface="+mn-lt"/>
            </a:endParaRPr>
          </a:p>
          <a:p>
            <a:pPr marL="0" indent="0" algn="ctr">
              <a:buNone/>
            </a:pPr>
            <a:r>
              <a:rPr lang="en-US" dirty="0"/>
              <a:t>NM Level IV Wastewater License</a:t>
            </a:r>
          </a:p>
          <a:p>
            <a:pPr marL="0" indent="0" algn="ctr">
              <a:buNone/>
            </a:pPr>
            <a:r>
              <a:rPr lang="en-US" dirty="0"/>
              <a:t>NM Level III Lab License</a:t>
            </a:r>
          </a:p>
          <a:p>
            <a:pPr marL="0" indent="0" algn="ctr">
              <a:buNone/>
            </a:pPr>
            <a:r>
              <a:rPr lang="en-US" dirty="0"/>
              <a:t>TX Level A Wastewater License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latin typeface="+mn-lt"/>
              </a:rPr>
              <a:t>(806) 535-5414 cell</a:t>
            </a:r>
          </a:p>
          <a:p>
            <a:pPr marL="0" indent="0" algn="ctr">
              <a:buNone/>
            </a:pPr>
            <a:r>
              <a:rPr lang="en-US" dirty="0">
                <a:latin typeface="+mn-lt"/>
              </a:rPr>
              <a:t>AmyN@wuci-sw.com</a:t>
            </a:r>
          </a:p>
          <a:p>
            <a:pPr marL="0" indent="0" algn="ctr">
              <a:buNone/>
            </a:pPr>
            <a:endParaRPr lang="en-US" dirty="0">
              <a:latin typeface="+mn-lt"/>
            </a:endParaRPr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https://wuci-sw.com/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260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BC788-2124-D35F-CB16-567D404BC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Digestion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B41612-BB63-D831-5C41-6869A47A2C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007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02B77-77AB-7E93-282F-E9AF4A15B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Digestion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6FA7D-D65F-6592-E509-E099CB19A1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Sludge digestion is the </a:t>
            </a:r>
            <a:r>
              <a:rPr lang="en-US" i="1" dirty="0"/>
              <a:t>primary means </a:t>
            </a:r>
            <a:r>
              <a:rPr lang="en-US" dirty="0"/>
              <a:t>of stabilizing the volatile organic material in the sludge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Sludge from the secondary clarifiers is already partially stabilized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Sludge produced by primary clarifiers is unstable, odorous and full of pathogenic bacteria (raw).</a:t>
            </a:r>
          </a:p>
          <a:p>
            <a:pPr>
              <a:lnSpc>
                <a:spcPct val="100000"/>
              </a:lnSpc>
            </a:pPr>
            <a:r>
              <a:rPr lang="en-US" dirty="0"/>
              <a:t>Biologically degradable organics (volatile solids) account for </a:t>
            </a:r>
            <a:r>
              <a:rPr lang="en-US" b="1" i="1" dirty="0"/>
              <a:t>60-65%</a:t>
            </a:r>
            <a:r>
              <a:rPr lang="en-US" dirty="0"/>
              <a:t> of the total solids. </a:t>
            </a:r>
          </a:p>
          <a:p>
            <a:pPr>
              <a:lnSpc>
                <a:spcPct val="100000"/>
              </a:lnSpc>
            </a:pPr>
            <a:r>
              <a:rPr lang="en-US" dirty="0"/>
              <a:t>Releases most of the bound water in the sludge. </a:t>
            </a:r>
          </a:p>
          <a:p>
            <a:pPr>
              <a:lnSpc>
                <a:spcPct val="100000"/>
              </a:lnSpc>
            </a:pPr>
            <a:r>
              <a:rPr lang="en-US" dirty="0"/>
              <a:t>Sludge decomposes the organic material into gases: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water vapor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carbon dioxide (CO</a:t>
            </a:r>
            <a:r>
              <a:rPr lang="en-US" baseline="-25000" dirty="0"/>
              <a:t>2</a:t>
            </a:r>
            <a:r>
              <a:rPr lang="en-US" dirty="0"/>
              <a:t>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methane (CH</a:t>
            </a:r>
            <a:r>
              <a:rPr lang="en-US" baseline="-25000" dirty="0"/>
              <a:t>4</a:t>
            </a:r>
            <a:r>
              <a:rPr lang="en-US" dirty="0"/>
              <a:t>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hydrogen sulfide (H</a:t>
            </a:r>
            <a:r>
              <a:rPr lang="en-US" baseline="-25000" dirty="0"/>
              <a:t>2</a:t>
            </a:r>
            <a:r>
              <a:rPr lang="en-US" dirty="0"/>
              <a:t>S)</a:t>
            </a:r>
          </a:p>
          <a:p>
            <a:pPr>
              <a:lnSpc>
                <a:spcPct val="100000"/>
              </a:lnSpc>
            </a:pPr>
            <a:r>
              <a:rPr lang="en-US" dirty="0"/>
              <a:t>Reduces the volume of sludge that will ultimately have to be landfilled, land applied, or composted.</a:t>
            </a:r>
          </a:p>
          <a:p>
            <a:pPr>
              <a:lnSpc>
                <a:spcPct val="100000"/>
              </a:lnSpc>
            </a:pPr>
            <a:r>
              <a:rPr lang="en-US" dirty="0"/>
              <a:t>Accomplished by either </a:t>
            </a:r>
            <a:r>
              <a:rPr lang="en-US" b="1" u="sng" dirty="0"/>
              <a:t>Anaerobic</a:t>
            </a:r>
            <a:r>
              <a:rPr lang="en-US" dirty="0"/>
              <a:t> or </a:t>
            </a:r>
            <a:r>
              <a:rPr lang="en-US" b="1" u="sng" dirty="0"/>
              <a:t>Aerobic</a:t>
            </a:r>
            <a:r>
              <a:rPr lang="en-US" dirty="0"/>
              <a:t> digestion</a:t>
            </a:r>
          </a:p>
          <a:p>
            <a:pPr>
              <a:lnSpc>
                <a:spcPct val="100000"/>
              </a:lnSpc>
            </a:pPr>
            <a:r>
              <a:rPr lang="en-US" dirty="0"/>
              <a:t>Only reduces the volume of organic material, not inorganic waste, such as grit or plastics.</a:t>
            </a:r>
          </a:p>
          <a:p>
            <a:pPr>
              <a:lnSpc>
                <a:spcPct val="100000"/>
              </a:lnSpc>
            </a:pPr>
            <a:r>
              <a:rPr lang="en-US" dirty="0"/>
              <a:t>Digested sludge is inoffensive, having the appearance and characteristics of a rich potting soil.</a:t>
            </a:r>
          </a:p>
        </p:txBody>
      </p:sp>
    </p:spTree>
    <p:extLst>
      <p:ext uri="{BB962C8B-B14F-4D97-AF65-F5344CB8AC3E}">
        <p14:creationId xmlns:p14="http://schemas.microsoft.com/office/powerpoint/2010/main" val="239197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C9A25-E0DF-870E-CFD5-325DED1F0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1709738"/>
            <a:ext cx="8860536" cy="2852737"/>
          </a:xfrm>
        </p:spPr>
        <p:txBody>
          <a:bodyPr tIns="91440" bIns="91440" anchor="t"/>
          <a:lstStyle/>
          <a:p>
            <a:r>
              <a:rPr lang="en-US" dirty="0"/>
              <a:t>Anaerobic Digestion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D31ACAF-3332-2C45-0BA9-639C0AE6B8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798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71243-B75E-E7A1-16EC-4E1D094EC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FAD40-9E1C-3F53-AB98-66D66DF26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tIns="91440" bIns="91440" anchor="t"/>
          <a:lstStyle/>
          <a:p>
            <a:pPr algn="ctr"/>
            <a:r>
              <a:rPr lang="en-US" dirty="0"/>
              <a:t>Anaerobic Digestion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D484FE4E-FFA7-0131-9E1A-22A7ABC8B5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1785" y="1392853"/>
            <a:ext cx="10034886" cy="452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62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01153-644E-90BD-D169-606554548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Anaerobic Digestion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C38A3-C35C-C37B-5AAE-00E8BAF39A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Must occur in the </a:t>
            </a:r>
            <a:r>
              <a:rPr lang="en-US" b="1" i="1" dirty="0"/>
              <a:t>absence</a:t>
            </a:r>
            <a:r>
              <a:rPr lang="en-US" dirty="0"/>
              <a:t> of dissolved oxygen</a:t>
            </a:r>
          </a:p>
          <a:p>
            <a:r>
              <a:rPr lang="en-US" dirty="0"/>
              <a:t>In sealed tanks and systems to prevent atmospheric from interfering</a:t>
            </a:r>
          </a:p>
          <a:p>
            <a:r>
              <a:rPr lang="en-US" dirty="0"/>
              <a:t>Use oxygen that is chemically bound in organic compounds like sugars and starches</a:t>
            </a:r>
          </a:p>
          <a:p>
            <a:r>
              <a:rPr lang="en-US" dirty="0"/>
              <a:t>Stages of digestion</a:t>
            </a:r>
          </a:p>
          <a:p>
            <a:pPr lvl="1"/>
            <a:r>
              <a:rPr lang="en-US" dirty="0"/>
              <a:t>Acid fermentation</a:t>
            </a:r>
          </a:p>
          <a:p>
            <a:pPr lvl="1"/>
            <a:r>
              <a:rPr lang="en-US" dirty="0"/>
              <a:t>Methane fermentation</a:t>
            </a:r>
          </a:p>
          <a:p>
            <a:r>
              <a:rPr lang="en-US" dirty="0"/>
              <a:t>Types of digestion</a:t>
            </a:r>
          </a:p>
          <a:p>
            <a:pPr lvl="1"/>
            <a:r>
              <a:rPr lang="en-US" dirty="0"/>
              <a:t>Low-temperature</a:t>
            </a:r>
          </a:p>
          <a:p>
            <a:pPr lvl="1"/>
            <a:r>
              <a:rPr lang="en-US" dirty="0"/>
              <a:t>Medium-temperature</a:t>
            </a:r>
          </a:p>
          <a:p>
            <a:pPr lvl="1"/>
            <a:r>
              <a:rPr lang="en-US" dirty="0"/>
              <a:t>High-temperature</a:t>
            </a:r>
          </a:p>
          <a:p>
            <a:r>
              <a:rPr lang="en-US" dirty="0"/>
              <a:t>Mixing and heating required</a:t>
            </a:r>
          </a:p>
          <a:p>
            <a:r>
              <a:rPr lang="en-US" dirty="0"/>
              <a:t>No more than 1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en-US" dirty="0"/>
              <a:t>C/F per day change</a:t>
            </a:r>
          </a:p>
          <a:p>
            <a:r>
              <a:rPr lang="en-US" dirty="0"/>
              <a:t>Excess water causes upsets</a:t>
            </a: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4E58B8-8055-62FA-D562-EF1B614B2E0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654" y="1408488"/>
            <a:ext cx="2670279" cy="4523624"/>
          </a:xfrm>
          <a:prstGeom prst="rect">
            <a:avLst/>
          </a:prstGeom>
        </p:spPr>
      </p:pic>
      <p:pic>
        <p:nvPicPr>
          <p:cNvPr id="6" name="Content Placeholder 4" descr="Fig 11.2 Anaerobic Digestion Process.jpg">
            <a:extLst>
              <a:ext uri="{FF2B5EF4-FFF2-40B4-BE49-F238E27FC236}">
                <a16:creationId xmlns:a16="http://schemas.microsoft.com/office/drawing/2014/main" id="{A6ADC9DC-4720-7E84-7968-4E455060A3B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8827" y="600363"/>
            <a:ext cx="44831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21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D001A-55E8-73F0-C919-D57C219E1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Anaerobic Digestion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B3FB205-ADA3-57EC-73B6-4B95E04EEF0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228" y="1033272"/>
            <a:ext cx="5181599" cy="2664125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17877-4961-E1D6-3758-3B5AD062AC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Most anaerobic digesters are operated as a 2-stage process</a:t>
            </a:r>
          </a:p>
          <a:p>
            <a:pPr lvl="1"/>
            <a:r>
              <a:rPr lang="en-US" dirty="0"/>
              <a:t>Primary - receives raw</a:t>
            </a:r>
          </a:p>
          <a:p>
            <a:pPr lvl="2"/>
            <a:r>
              <a:rPr lang="en-US" dirty="0"/>
              <a:t>Mixed and heated</a:t>
            </a:r>
          </a:p>
          <a:p>
            <a:pPr lvl="2"/>
            <a:r>
              <a:rPr lang="en-US" dirty="0"/>
              <a:t>Where most of the stabilization takes place</a:t>
            </a:r>
          </a:p>
          <a:p>
            <a:pPr lvl="2"/>
            <a:r>
              <a:rPr lang="en-US" dirty="0"/>
              <a:t>Fixed cover</a:t>
            </a:r>
          </a:p>
          <a:p>
            <a:pPr lvl="1"/>
            <a:r>
              <a:rPr lang="en-US" dirty="0"/>
              <a:t>Secondary</a:t>
            </a:r>
          </a:p>
          <a:p>
            <a:pPr lvl="2"/>
            <a:r>
              <a:rPr lang="en-US" dirty="0"/>
              <a:t>Sludge solids are allowed to settle and drawn off for disposal </a:t>
            </a:r>
          </a:p>
          <a:p>
            <a:pPr lvl="2"/>
            <a:r>
              <a:rPr lang="en-US" dirty="0"/>
              <a:t>'Dish water grey' supernatant draw off and sent back to primary</a:t>
            </a:r>
          </a:p>
          <a:p>
            <a:pPr lvl="2"/>
            <a:r>
              <a:rPr lang="en-US" dirty="0"/>
              <a:t>Supernatant concentrated in ammonia and BOD with no DO</a:t>
            </a:r>
          </a:p>
          <a:p>
            <a:pPr lvl="2"/>
            <a:r>
              <a:rPr lang="en-US" dirty="0"/>
              <a:t>Usually floating cover to allow for gas and sludge storage </a:t>
            </a:r>
          </a:p>
          <a:p>
            <a:pPr lvl="2"/>
            <a:r>
              <a:rPr lang="en-US" dirty="0"/>
              <a:t>Serves as a source of </a:t>
            </a:r>
            <a:r>
              <a:rPr lang="en-US" i="1" u="sng" dirty="0"/>
              <a:t>seed</a:t>
            </a:r>
            <a:r>
              <a:rPr lang="en-US" dirty="0"/>
              <a:t> organisms for the primary digester in case it becomes upset</a:t>
            </a:r>
          </a:p>
          <a:p>
            <a:r>
              <a:rPr lang="en-US" dirty="0"/>
              <a:t>Solids are reduced 50-60%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2" descr="Picture9">
            <a:extLst>
              <a:ext uri="{FF2B5EF4-FFF2-40B4-BE49-F238E27FC236}">
                <a16:creationId xmlns:a16="http://schemas.microsoft.com/office/drawing/2014/main" id="{E6A4FCE4-C46E-6A77-AA0C-723621116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100" y="3429000"/>
            <a:ext cx="3932553" cy="287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84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D001A-55E8-73F0-C919-D57C219E1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Anaerobic Digestion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D23C2-A650-728F-8497-53B4CF90D74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Tanks</a:t>
            </a:r>
            <a:endParaRPr lang="en-US" dirty="0"/>
          </a:p>
          <a:p>
            <a:pPr lvl="1"/>
            <a:r>
              <a:rPr lang="en-US" sz="2000" dirty="0"/>
              <a:t>Sized based on a solids loading rate of 0.15-0.35 lbs/day/ft</a:t>
            </a:r>
            <a:r>
              <a:rPr lang="en-US" sz="2000" baseline="30000" dirty="0"/>
              <a:t>3</a:t>
            </a:r>
          </a:p>
          <a:p>
            <a:pPr lvl="1"/>
            <a:r>
              <a:rPr lang="en-US" sz="2000" dirty="0"/>
              <a:t>Cylindrical in shape</a:t>
            </a:r>
          </a:p>
          <a:p>
            <a:pPr lvl="1"/>
            <a:r>
              <a:rPr lang="en-US" sz="2000" dirty="0"/>
              <a:t>Around 20 ft deep</a:t>
            </a:r>
          </a:p>
          <a:p>
            <a:pPr lvl="1"/>
            <a:r>
              <a:rPr lang="en-US" sz="2000" dirty="0"/>
              <a:t>Sloped floors for sludge withdrawal</a:t>
            </a:r>
          </a:p>
          <a:p>
            <a:pPr lvl="1"/>
            <a:r>
              <a:rPr lang="en-US" sz="2000" dirty="0"/>
              <a:t>May be double stacked (clarifier inside digester)</a:t>
            </a:r>
          </a:p>
          <a:p>
            <a:pPr lvl="1"/>
            <a:r>
              <a:rPr lang="en-US" sz="2000" dirty="0"/>
              <a:t>Contains tubes or manifolds for supernatant removal</a:t>
            </a:r>
          </a:p>
          <a:p>
            <a:r>
              <a:rPr lang="en-US" sz="2400" dirty="0"/>
              <a:t>Covers</a:t>
            </a:r>
          </a:p>
          <a:p>
            <a:pPr lvl="1"/>
            <a:r>
              <a:rPr lang="en-US" sz="2000" dirty="0"/>
              <a:t>Pressure Relief Valve – Top</a:t>
            </a:r>
          </a:p>
          <a:p>
            <a:pPr lvl="1"/>
            <a:r>
              <a:rPr lang="en-US" sz="2000" dirty="0"/>
              <a:t>Vacuum Relief Valve – Middle</a:t>
            </a:r>
          </a:p>
          <a:p>
            <a:pPr lvl="1"/>
            <a:r>
              <a:rPr lang="en-US" sz="2000" dirty="0"/>
              <a:t>Flame Arrester - Bottom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17877-4961-E1D6-3758-3B5AD062AC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en-US" sz="2000" dirty="0"/>
              <a:t>Fixed</a:t>
            </a:r>
          </a:p>
          <a:p>
            <a:pPr lvl="2"/>
            <a:r>
              <a:rPr lang="en-US" sz="1800" dirty="0"/>
              <a:t>Keep ambient O</a:t>
            </a:r>
            <a:r>
              <a:rPr lang="en-US" sz="1800" baseline="-25000" dirty="0"/>
              <a:t>2</a:t>
            </a:r>
            <a:r>
              <a:rPr lang="en-US" sz="1800" dirty="0"/>
              <a:t> out</a:t>
            </a:r>
          </a:p>
          <a:p>
            <a:pPr lvl="2"/>
            <a:r>
              <a:rPr lang="en-US" sz="1800" dirty="0"/>
              <a:t>Handles gas processing equipment</a:t>
            </a:r>
          </a:p>
          <a:p>
            <a:pPr lvl="2"/>
            <a:r>
              <a:rPr lang="en-US" sz="1800" dirty="0"/>
              <a:t>Limits capacity</a:t>
            </a:r>
          </a:p>
          <a:p>
            <a:pPr lvl="1"/>
            <a:r>
              <a:rPr lang="en-US" sz="2000" dirty="0"/>
              <a:t>Floating</a:t>
            </a:r>
          </a:p>
          <a:p>
            <a:pPr lvl="2"/>
            <a:r>
              <a:rPr lang="en-US" sz="1800" dirty="0"/>
              <a:t>Slide guides allow the cover to travel above the tank wall</a:t>
            </a:r>
          </a:p>
          <a:p>
            <a:pPr lvl="2"/>
            <a:r>
              <a:rPr lang="en-US" sz="1800" dirty="0"/>
              <a:t>Uses 8-12 inches of water to maintain seal of gases</a:t>
            </a:r>
          </a:p>
          <a:p>
            <a:pPr lvl="2"/>
            <a:r>
              <a:rPr lang="en-US" sz="1800" dirty="0"/>
              <a:t>Rapid rise or fall  breaks seal</a:t>
            </a:r>
          </a:p>
          <a:p>
            <a:pPr lvl="2"/>
            <a:r>
              <a:rPr lang="en-US" sz="1800" dirty="0"/>
              <a:t>Flexible capacity for gas and sludge</a:t>
            </a:r>
          </a:p>
          <a:p>
            <a:pPr lvl="2"/>
            <a:r>
              <a:rPr lang="en-US" sz="1800" dirty="0"/>
              <a:t>Gas pressure in the system must be kept at less than 8 inches of water column to prevent the water seal from blowing out.</a:t>
            </a:r>
          </a:p>
          <a:p>
            <a:pPr lvl="1"/>
            <a:r>
              <a:rPr lang="en-US" sz="2000" dirty="0"/>
              <a:t>Gas Holder</a:t>
            </a:r>
          </a:p>
          <a:p>
            <a:pPr lvl="2"/>
            <a:r>
              <a:rPr lang="en-US" sz="1600" dirty="0"/>
              <a:t>PVC-coated polyester fabric membranes, stainless steel anchors</a:t>
            </a:r>
          </a:p>
        </p:txBody>
      </p:sp>
    </p:spTree>
    <p:extLst>
      <p:ext uri="{BB962C8B-B14F-4D97-AF65-F5344CB8AC3E}">
        <p14:creationId xmlns:p14="http://schemas.microsoft.com/office/powerpoint/2010/main" val="215250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CDA396-1DAD-5C11-CFA3-10A291DB256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60000">
            <a:off x="1223300" y="0"/>
            <a:ext cx="97453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119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D001A-55E8-73F0-C919-D57C219E1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Anaerobic Digestion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D23C2-A650-728F-8497-53B4CF90D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Gas Handling Systems</a:t>
            </a:r>
          </a:p>
          <a:p>
            <a:pPr lvl="1"/>
            <a:r>
              <a:rPr lang="en-US" dirty="0"/>
              <a:t>Contains a heat value of 500 – 600 BTU/ft</a:t>
            </a:r>
            <a:r>
              <a:rPr lang="en-US" baseline="30000" dirty="0"/>
              <a:t>3</a:t>
            </a:r>
            <a:r>
              <a:rPr lang="en-US" dirty="0"/>
              <a:t> (Natural gas contains 900 – 1200 BTU/ft</a:t>
            </a:r>
            <a:r>
              <a:rPr lang="en-US" baseline="30000" dirty="0"/>
              <a:t>3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The volatile solids concentration is reduced 50-60%, producing 8-12 ft</a:t>
            </a:r>
            <a:r>
              <a:rPr lang="en-US" baseline="30000" dirty="0"/>
              <a:t>3</a:t>
            </a:r>
            <a:r>
              <a:rPr lang="en-US" dirty="0"/>
              <a:t> of gas for every pound of volatile matter added.</a:t>
            </a:r>
          </a:p>
          <a:p>
            <a:pPr lvl="1"/>
            <a:r>
              <a:rPr lang="en-US" dirty="0"/>
              <a:t>For every pound of volatile matter destroyed, 12-18 ft</a:t>
            </a:r>
            <a:r>
              <a:rPr lang="en-US" baseline="30000" dirty="0"/>
              <a:t>3</a:t>
            </a:r>
            <a:r>
              <a:rPr lang="en-US" dirty="0"/>
              <a:t> of gas is produced.</a:t>
            </a:r>
          </a:p>
          <a:p>
            <a:pPr lvl="1"/>
            <a:r>
              <a:rPr lang="en-US" dirty="0"/>
              <a:t>The gas produced is composed of 65-70% methane and 30-35% carbon dioxide. </a:t>
            </a:r>
          </a:p>
          <a:p>
            <a:pPr lvl="1"/>
            <a:r>
              <a:rPr lang="en-US" dirty="0"/>
              <a:t>Approximately 1-2% of the emitted gas contains nitrogen (N</a:t>
            </a:r>
            <a:r>
              <a:rPr lang="en-US" baseline="-25000" dirty="0"/>
              <a:t>2</a:t>
            </a:r>
            <a:r>
              <a:rPr lang="en-US" dirty="0"/>
              <a:t>), hydrogen (H</a:t>
            </a:r>
            <a:r>
              <a:rPr lang="en-US" baseline="-25000" dirty="0"/>
              <a:t>2</a:t>
            </a:r>
            <a:r>
              <a:rPr lang="en-US" dirty="0"/>
              <a:t>) and hydrogen sulfide (H</a:t>
            </a:r>
            <a:r>
              <a:rPr lang="en-US" baseline="-25000" dirty="0"/>
              <a:t>2</a:t>
            </a:r>
            <a:r>
              <a:rPr lang="en-US" dirty="0"/>
              <a:t>S). </a:t>
            </a:r>
          </a:p>
          <a:p>
            <a:pPr lvl="1"/>
            <a:r>
              <a:rPr lang="en-US" dirty="0"/>
              <a:t>Since anaerobic digestion is an anaerobic process, if air enters the digester, an explosive mixture of gases can result.</a:t>
            </a:r>
          </a:p>
          <a:p>
            <a:pPr lvl="1"/>
            <a:r>
              <a:rPr lang="en-US" dirty="0"/>
              <a:t>Often reused for mixing and heating</a:t>
            </a:r>
          </a:p>
        </p:txBody>
      </p:sp>
    </p:spTree>
    <p:extLst>
      <p:ext uri="{BB962C8B-B14F-4D97-AF65-F5344CB8AC3E}">
        <p14:creationId xmlns:p14="http://schemas.microsoft.com/office/powerpoint/2010/main" val="327449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22415-8552-3A19-081E-F8E9CAB35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E17ED-60D6-DF8A-2B06-477D45E3F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Anaerobic Digestion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0AFFE9-0E8C-588E-1C08-9F69212237B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t">
            <a:normAutofit fontScale="92500" lnSpcReduction="10000"/>
          </a:bodyPr>
          <a:lstStyle/>
          <a:p>
            <a:r>
              <a:rPr lang="en-US" dirty="0"/>
              <a:t>Mixing and Heating</a:t>
            </a:r>
          </a:p>
          <a:p>
            <a:pPr lvl="1"/>
            <a:r>
              <a:rPr lang="en-US" dirty="0"/>
              <a:t>Mechanical mixers that utilize propellers and draft tubes are common.</a:t>
            </a:r>
          </a:p>
          <a:p>
            <a:pPr lvl="1"/>
            <a:r>
              <a:rPr lang="en-US" dirty="0"/>
              <a:t>Mixers that work by compressing and bubbling methane gas into the sludge are also used.</a:t>
            </a:r>
          </a:p>
          <a:p>
            <a:pPr lvl="1"/>
            <a:r>
              <a:rPr lang="en-US" dirty="0"/>
              <a:t>A boiler fired off of digester gas, natural gas or propane typically provides the heat for the digester. </a:t>
            </a:r>
          </a:p>
          <a:p>
            <a:pPr lvl="1"/>
            <a:r>
              <a:rPr lang="en-US" dirty="0"/>
              <a:t>Boiler water is best maintained at between 60 and 82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en-US" dirty="0"/>
              <a:t>C. </a:t>
            </a:r>
          </a:p>
          <a:p>
            <a:pPr lvl="1"/>
            <a:r>
              <a:rPr lang="en-US" dirty="0"/>
              <a:t>2 common methods of heat exchange:</a:t>
            </a:r>
          </a:p>
          <a:p>
            <a:pPr lvl="2"/>
            <a:r>
              <a:rPr lang="en-US" dirty="0"/>
              <a:t>sludge recirculation through an external heat exchanger</a:t>
            </a:r>
          </a:p>
          <a:p>
            <a:pPr lvl="2"/>
            <a:r>
              <a:rPr lang="en-US" dirty="0"/>
              <a:t>heat exchangers located inside the digester</a:t>
            </a: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E379C660-BABA-C6A7-715C-1B781AB669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575" y="3622249"/>
            <a:ext cx="3034194" cy="2328743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4459349-2A0D-CE1D-9828-DED7143F53B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clrChange>
              <a:clrFrom>
                <a:srgbClr val="FEFEFB"/>
              </a:clrFrom>
              <a:clrTo>
                <a:srgbClr val="FE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897" y="1035049"/>
            <a:ext cx="4189549" cy="246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2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1552B-463A-D240-C5B7-C52292BDD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0" y="236538"/>
            <a:ext cx="8857673" cy="891871"/>
          </a:xfrm>
        </p:spPr>
        <p:txBody>
          <a:bodyPr anchor="t">
            <a:normAutofit fontScale="90000"/>
          </a:bodyPr>
          <a:lstStyle/>
          <a:p>
            <a:r>
              <a:rPr lang="en-US" dirty="0"/>
              <a:t>Study Material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61C785-6879-9911-E013-02BDBA5FC3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0" y="1128409"/>
            <a:ext cx="8857673" cy="5214966"/>
          </a:xfrm>
        </p:spPr>
        <p:txBody>
          <a:bodyPr anchor="b">
            <a:normAutofit lnSpcReduction="10000"/>
          </a:bodyPr>
          <a:lstStyle/>
          <a:p>
            <a:pPr algn="l"/>
            <a:r>
              <a:rPr lang="en-US" sz="2400" b="1" i="0" u="none" strike="noStrike" baseline="0" dirty="0">
                <a:solidFill>
                  <a:srgbClr val="000000"/>
                </a:solidFill>
              </a:rPr>
              <a:t>Chapter 4:</a:t>
            </a:r>
          </a:p>
          <a:p>
            <a:pPr algn="l"/>
            <a:r>
              <a:rPr lang="en-US" b="1" dirty="0">
                <a:solidFill>
                  <a:srgbClr val="000000"/>
                </a:solidFill>
              </a:rPr>
              <a:t>Solids Handling</a:t>
            </a:r>
          </a:p>
          <a:p>
            <a:pPr algn="l"/>
            <a:r>
              <a:rPr lang="en-US" sz="2400" b="1" i="0" u="none" strike="noStrike" baseline="0" dirty="0">
                <a:solidFill>
                  <a:srgbClr val="000000"/>
                </a:solidFill>
              </a:rPr>
              <a:t>pg. 4-1</a:t>
            </a:r>
          </a:p>
          <a:p>
            <a:pPr algn="l"/>
            <a:endParaRPr lang="en-US" sz="2400" b="0" i="0" u="none" strike="noStrike" baseline="0" dirty="0">
              <a:solidFill>
                <a:srgbClr val="000000"/>
              </a:solidFill>
            </a:endParaRPr>
          </a:p>
          <a:p>
            <a:pPr algn="l"/>
            <a:r>
              <a:rPr lang="en-US" b="1" dirty="0">
                <a:solidFill>
                  <a:srgbClr val="000000"/>
                </a:solidFill>
              </a:rPr>
              <a:t>Chapter 5:</a:t>
            </a:r>
          </a:p>
          <a:p>
            <a:pPr algn="l"/>
            <a:r>
              <a:rPr lang="en-US" b="1" dirty="0">
                <a:solidFill>
                  <a:srgbClr val="000000"/>
                </a:solidFill>
              </a:rPr>
              <a:t>Digesters</a:t>
            </a:r>
          </a:p>
          <a:p>
            <a:pPr algn="l"/>
            <a:r>
              <a:rPr lang="en-US" b="1" dirty="0">
                <a:solidFill>
                  <a:srgbClr val="000000"/>
                </a:solidFill>
              </a:rPr>
              <a:t>pg. 5-1</a:t>
            </a:r>
          </a:p>
          <a:p>
            <a:pPr algn="l"/>
            <a:endParaRPr lang="en-US" dirty="0">
              <a:solidFill>
                <a:srgbClr val="000000"/>
              </a:solidFill>
            </a:endParaRPr>
          </a:p>
          <a:p>
            <a:pPr algn="l"/>
            <a:endParaRPr lang="en-US" dirty="0">
              <a:solidFill>
                <a:srgbClr val="000000"/>
              </a:solidFill>
            </a:endParaRPr>
          </a:p>
          <a:p>
            <a:pPr algn="l"/>
            <a:endParaRPr lang="en-US" dirty="0">
              <a:solidFill>
                <a:srgbClr val="000000"/>
              </a:solidFill>
            </a:endParaRPr>
          </a:p>
          <a:p>
            <a:r>
              <a:rPr lang="en-US" sz="2400" b="0" i="0" u="none" strike="noStrike" baseline="0" dirty="0">
                <a:solidFill>
                  <a:srgbClr val="000000"/>
                </a:solidFill>
                <a:hlinkClick r:id="rId2"/>
              </a:rPr>
              <a:t>https://www.nmwwa.org/_files/ugd/a8472e_ef77517d1bab42b08f7ae0f99d98005d.pdf</a:t>
            </a:r>
            <a:endParaRPr lang="en-US" sz="2400" b="0" i="0" u="none" strike="noStrike" baseline="0" dirty="0">
              <a:solidFill>
                <a:srgbClr val="000000"/>
              </a:solidFill>
            </a:endParaRPr>
          </a:p>
        </p:txBody>
      </p:sp>
      <p:pic>
        <p:nvPicPr>
          <p:cNvPr id="7" name="Picture 6" descr="A manual for a water treatment plant&#10;&#10;Description automatically generated">
            <a:extLst>
              <a:ext uri="{FF2B5EF4-FFF2-40B4-BE49-F238E27FC236}">
                <a16:creationId xmlns:a16="http://schemas.microsoft.com/office/drawing/2014/main" id="{77711321-DC18-890B-4060-DA56E4D16C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187" y="1128409"/>
            <a:ext cx="4262967" cy="441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6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D001A-55E8-73F0-C919-D57C219E1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Anaerobic Digestion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D23C2-A650-728F-8497-53B4CF90D74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Piping</a:t>
            </a:r>
          </a:p>
          <a:p>
            <a:pPr lvl="2"/>
            <a:r>
              <a:rPr lang="en-US" dirty="0"/>
              <a:t>Sludge Feed (inlet) Line</a:t>
            </a:r>
          </a:p>
          <a:p>
            <a:pPr lvl="2"/>
            <a:r>
              <a:rPr lang="en-US" dirty="0"/>
              <a:t>Supernatant Tubes</a:t>
            </a:r>
          </a:p>
          <a:p>
            <a:pPr lvl="2"/>
            <a:r>
              <a:rPr lang="en-US" dirty="0"/>
              <a:t>Sludge Draw-Off Lines</a:t>
            </a:r>
          </a:p>
          <a:p>
            <a:pPr lvl="1"/>
            <a:r>
              <a:rPr lang="en-US" dirty="0"/>
              <a:t>Must be able to withstand pumping pressures and severe corrosion</a:t>
            </a:r>
          </a:p>
          <a:p>
            <a:pPr lvl="1"/>
            <a:r>
              <a:rPr lang="en-US" dirty="0"/>
              <a:t>Cast iron or steel is typically used</a:t>
            </a:r>
          </a:p>
          <a:p>
            <a:pPr lvl="1"/>
            <a:r>
              <a:rPr lang="en-US" b="1" i="1" u="sng" dirty="0"/>
              <a:t>Struvite</a:t>
            </a:r>
            <a:r>
              <a:rPr lang="en-US" dirty="0"/>
              <a:t> is magnesium ammonium phosphate (NH</a:t>
            </a:r>
            <a:r>
              <a:rPr lang="en-US" baseline="-25000" dirty="0"/>
              <a:t>4</a:t>
            </a:r>
            <a:r>
              <a:rPr lang="en-US" dirty="0"/>
              <a:t>MgPO</a:t>
            </a:r>
            <a:r>
              <a:rPr lang="en-US" baseline="-25000" dirty="0"/>
              <a:t>4</a:t>
            </a:r>
            <a:r>
              <a:rPr lang="en-US" dirty="0"/>
              <a:t>•6H</a:t>
            </a:r>
            <a:r>
              <a:rPr lang="en-US" baseline="-25000" dirty="0"/>
              <a:t>2</a:t>
            </a:r>
            <a:r>
              <a:rPr lang="en-US" dirty="0"/>
              <a:t>O) which causes hard scale on the inside of the piping system and clogs piping</a:t>
            </a:r>
          </a:p>
          <a:p>
            <a:pPr lvl="1"/>
            <a:r>
              <a:rPr lang="en-US" dirty="0"/>
              <a:t>Controlled by adding iron salts (ferric chloride, FeCl</a:t>
            </a:r>
            <a:r>
              <a:rPr lang="en-US" baseline="-25000" dirty="0"/>
              <a:t>3</a:t>
            </a:r>
            <a:r>
              <a:rPr lang="en-US" dirty="0"/>
              <a:t>) to react with the phosphorus, preventing the formation of struvite.</a:t>
            </a:r>
          </a:p>
          <a:p>
            <a:pPr lvl="1"/>
            <a:r>
              <a:rPr lang="en-US" dirty="0"/>
              <a:t>Higher the wastewater pH, the more likely struvite crystals form.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17877-4961-E1D6-3758-3B5AD062AC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b">
            <a:normAutofit fontScale="92500" lnSpcReduction="10000"/>
          </a:bodyPr>
          <a:lstStyle/>
          <a:p>
            <a:r>
              <a:rPr lang="en-US" dirty="0"/>
              <a:t>Enzymes break down the solid organic compounds into:</a:t>
            </a:r>
          </a:p>
          <a:p>
            <a:pPr lvl="1"/>
            <a:r>
              <a:rPr lang="en-US" dirty="0"/>
              <a:t>organic fatty acids</a:t>
            </a:r>
          </a:p>
          <a:p>
            <a:pPr lvl="1"/>
            <a:r>
              <a:rPr lang="en-US" dirty="0"/>
              <a:t>alcohol</a:t>
            </a:r>
          </a:p>
          <a:p>
            <a:pPr lvl="1"/>
            <a:r>
              <a:rPr lang="en-US" dirty="0"/>
              <a:t>carbon dioxide (CO</a:t>
            </a:r>
            <a:r>
              <a:rPr lang="en-US" baseline="-25000" dirty="0"/>
              <a:t>2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ammonia (NH</a:t>
            </a:r>
            <a:r>
              <a:rPr lang="en-US" baseline="-25000" dirty="0"/>
              <a:t>3</a:t>
            </a:r>
            <a:r>
              <a:rPr lang="en-US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62DB90-669E-6B8A-AA85-7DE1BAA4E99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526" y="499263"/>
            <a:ext cx="5186356" cy="392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61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D001A-55E8-73F0-C919-D57C219E1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Anaerobic Digestion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D23C2-A650-728F-8497-53B4CF90D74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Acid Stage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Facultative acid-producing bacteria (</a:t>
            </a:r>
            <a:r>
              <a:rPr lang="en-US" b="1" i="1" dirty="0"/>
              <a:t>saprophytic</a:t>
            </a:r>
            <a:r>
              <a:rPr lang="en-US" dirty="0"/>
              <a:t>) take complex raw organic compounds, like sugars and starches, and break them down into organic acids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S and CO</a:t>
            </a:r>
            <a:r>
              <a:rPr lang="en-US" baseline="-25000" dirty="0"/>
              <a:t>2</a:t>
            </a:r>
            <a:r>
              <a:rPr lang="en-US" dirty="0"/>
              <a:t> are produced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Lowers pH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Important to maintain enough alkalinity to buffer the effect of the acids. 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Necessary to keep the pH above 7.0 and maintain maximum methane production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Nitrogen content is about 1% - 5%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17877-4961-E1D6-3758-3B5AD062AC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lvl="1">
              <a:lnSpc>
                <a:spcPct val="100000"/>
              </a:lnSpc>
            </a:pPr>
            <a:r>
              <a:rPr lang="en-US" dirty="0"/>
              <a:t>Reduces volatile solids content of the sludge by 30 – 60%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pH not good process control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Volatile Acid/Alkalinity Ratio is key parameter when monitoring the health of the anaerobic digester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Running volatile acids and alkalinity tests is an important part of efficient digester operations. 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The VA/ALK ratio will change before the pH begins to drop.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Upsets and foaming occur when acid production is not buffered (heartburn)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VA/ALK  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≤</a:t>
            </a:r>
            <a:r>
              <a:rPr lang="en-US" dirty="0"/>
              <a:t> 0.1 optimal</a:t>
            </a:r>
          </a:p>
        </p:txBody>
      </p:sp>
    </p:spTree>
    <p:extLst>
      <p:ext uri="{BB962C8B-B14F-4D97-AF65-F5344CB8AC3E}">
        <p14:creationId xmlns:p14="http://schemas.microsoft.com/office/powerpoint/2010/main" val="70693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D001A-55E8-73F0-C919-D57C219E1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Anaerobic Digestion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D23C2-A650-728F-8497-53B4CF90D74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Methane Fermentation Stage</a:t>
            </a:r>
          </a:p>
          <a:p>
            <a:pPr lvl="1"/>
            <a:r>
              <a:rPr lang="en-US" dirty="0"/>
              <a:t>Not as abundant as acid producers in raw wastewater due to narrow pH range =&gt; Easy to kill, hard to grow</a:t>
            </a:r>
          </a:p>
          <a:p>
            <a:pPr lvl="1"/>
            <a:r>
              <a:rPr lang="en-US" dirty="0"/>
              <a:t>Takes the organic acids from the acid formers and converts them into methane (CH</a:t>
            </a:r>
            <a:r>
              <a:rPr lang="en-US" baseline="-25000" dirty="0"/>
              <a:t>4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Ammonia (NH</a:t>
            </a:r>
            <a:r>
              <a:rPr lang="en-US" baseline="-25000" dirty="0"/>
              <a:t>3</a:t>
            </a:r>
            <a:r>
              <a:rPr lang="en-US" dirty="0"/>
              <a:t>) production neutralizes the acid production and the pH begins to rise.</a:t>
            </a:r>
          </a:p>
          <a:p>
            <a:pPr lvl="1"/>
            <a:r>
              <a:rPr lang="en-US" dirty="0"/>
              <a:t>Stabilization will occur with the production of Methane</a:t>
            </a:r>
          </a:p>
          <a:p>
            <a:pPr lvl="1"/>
            <a:r>
              <a:rPr lang="en-US" dirty="0"/>
              <a:t>Methane gas = 65% - 75%</a:t>
            </a:r>
          </a:p>
          <a:p>
            <a:pPr lvl="1"/>
            <a:r>
              <a:rPr lang="en-US" dirty="0"/>
              <a:t>Methane fermenters (</a:t>
            </a:r>
            <a:r>
              <a:rPr lang="en-US" b="1" i="1" dirty="0"/>
              <a:t>methanogens</a:t>
            </a:r>
            <a:r>
              <a:rPr lang="en-US" dirty="0"/>
              <a:t>) will not work or reproduce if the pH is &lt; 6.6 or &gt; 7.6. (picky eaters)</a:t>
            </a:r>
          </a:p>
          <a:p>
            <a:pPr lvl="1"/>
            <a:r>
              <a:rPr lang="en-US" dirty="0"/>
              <a:t>They work best when the pH is 7.0-7.2.</a:t>
            </a:r>
          </a:p>
          <a:p>
            <a:pPr lvl="1"/>
            <a:r>
              <a:rPr lang="en-US" dirty="0"/>
              <a:t>CH</a:t>
            </a:r>
            <a:r>
              <a:rPr lang="en-US" baseline="-25000" dirty="0"/>
              <a:t>4</a:t>
            </a:r>
            <a:r>
              <a:rPr lang="en-US" dirty="0"/>
              <a:t> (blue flame) and H</a:t>
            </a:r>
            <a:r>
              <a:rPr lang="en-US" baseline="-25000" dirty="0"/>
              <a:t>2</a:t>
            </a:r>
            <a:r>
              <a:rPr lang="en-US" dirty="0"/>
              <a:t>S &amp; CO</a:t>
            </a:r>
            <a:r>
              <a:rPr lang="en-US" baseline="-25000" dirty="0"/>
              <a:t>2</a:t>
            </a:r>
            <a:r>
              <a:rPr lang="en-US" dirty="0"/>
              <a:t>  (yellow/orange flame) gas must be either scrubbed and reused as fuel or flared off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17877-4961-E1D6-3758-3B5AD062AC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Low-temperature</a:t>
            </a:r>
          </a:p>
          <a:p>
            <a:pPr lvl="1">
              <a:lnSpc>
                <a:spcPct val="100000"/>
              </a:lnSpc>
            </a:pPr>
            <a:r>
              <a:rPr lang="en-US" b="1" i="1" u="sng" dirty="0"/>
              <a:t>Psychrophilic</a:t>
            </a:r>
            <a:r>
              <a:rPr lang="en-US" dirty="0"/>
              <a:t> bacteria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Rare design--unheated Imhoff tank digesters and septic tanks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Slow process, 50-120 days to stabilize sludge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Large amounts of CO</a:t>
            </a:r>
            <a:r>
              <a:rPr lang="en-US" baseline="-25000" dirty="0"/>
              <a:t>2</a:t>
            </a:r>
            <a:r>
              <a:rPr lang="en-US" dirty="0"/>
              <a:t> &amp; H</a:t>
            </a:r>
            <a:r>
              <a:rPr lang="en-US" baseline="-25000" dirty="0"/>
              <a:t>2</a:t>
            </a:r>
            <a:r>
              <a:rPr lang="en-US" dirty="0"/>
              <a:t>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No methane gas production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Plenty of odor due to no gas collection/flare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Operating temperature 50 - 70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en-US" dirty="0"/>
              <a:t>F             (10 - 20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en-US" dirty="0"/>
              <a:t>C)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Poor separation of solids and liquids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Supernatant high in BOD and TSS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pH 5.1 - 6.8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7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D001A-55E8-73F0-C919-D57C219E1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Anaerobic Digestion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D23C2-A650-728F-8497-53B4CF90D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3708" y="1035050"/>
            <a:ext cx="5181600" cy="52705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Medium-temperature</a:t>
            </a:r>
          </a:p>
          <a:p>
            <a:pPr lvl="1">
              <a:lnSpc>
                <a:spcPct val="100000"/>
              </a:lnSpc>
            </a:pPr>
            <a:r>
              <a:rPr lang="en-US" b="1" i="1" u="sng" dirty="0"/>
              <a:t>Mesophilic</a:t>
            </a:r>
            <a:r>
              <a:rPr lang="en-US" dirty="0"/>
              <a:t> bacteria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70 - 100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en-US" dirty="0"/>
              <a:t>F (20 - 45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en-US" dirty="0"/>
              <a:t>C)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85-100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en-US" dirty="0"/>
              <a:t>F Optimal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95 - 98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en-US" dirty="0"/>
              <a:t>F Operating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Detention Time 25-30 days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, CH</a:t>
            </a:r>
            <a:r>
              <a:rPr lang="en-US" baseline="-25000" dirty="0"/>
              <a:t>4</a:t>
            </a:r>
            <a:r>
              <a:rPr lang="en-US" dirty="0"/>
              <a:t> and NH</a:t>
            </a:r>
            <a:r>
              <a:rPr lang="en-US" baseline="-25000" dirty="0"/>
              <a:t>3</a:t>
            </a:r>
            <a:r>
              <a:rPr lang="en-US" dirty="0"/>
              <a:t> production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65-70% CH</a:t>
            </a:r>
            <a:r>
              <a:rPr lang="en-US" baseline="-25000" dirty="0"/>
              <a:t>4</a:t>
            </a:r>
            <a:r>
              <a:rPr lang="en-US" dirty="0"/>
              <a:t> &amp; 30% CO</a:t>
            </a:r>
            <a:r>
              <a:rPr lang="en-US" baseline="-25000" dirty="0"/>
              <a:t>2</a:t>
            </a:r>
            <a:endParaRPr lang="en-US" dirty="0"/>
          </a:p>
          <a:p>
            <a:pPr lvl="1">
              <a:lnSpc>
                <a:spcPct val="100000"/>
              </a:lnSpc>
            </a:pPr>
            <a:r>
              <a:rPr lang="en-US" dirty="0"/>
              <a:t>8-12 ft</a:t>
            </a:r>
            <a:r>
              <a:rPr lang="en-US" baseline="30000" dirty="0"/>
              <a:t>3</a:t>
            </a:r>
            <a:r>
              <a:rPr lang="en-US" dirty="0"/>
              <a:t> of digester gas for every pound of organics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500-800 BTU/ft</a:t>
            </a:r>
            <a:r>
              <a:rPr lang="en-US" baseline="30000" dirty="0"/>
              <a:t>3</a:t>
            </a:r>
            <a:r>
              <a:rPr lang="en-US" dirty="0"/>
              <a:t>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pH close to neutral (7)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Mixed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Good solids separation from liquid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Favors bacterial growth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Most common design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5A0A4A0-DCED-63EC-D64B-641693F4C35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High-temperature</a:t>
            </a:r>
          </a:p>
          <a:p>
            <a:pPr lvl="1">
              <a:lnSpc>
                <a:spcPct val="100000"/>
              </a:lnSpc>
            </a:pPr>
            <a:r>
              <a:rPr lang="en-US" b="1" i="1" u="sng" dirty="0"/>
              <a:t>Thermophilic</a:t>
            </a:r>
            <a:r>
              <a:rPr lang="en-US" dirty="0"/>
              <a:t> bacteria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Highest temperature range 120 - 135°F (49 - 57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en-US" dirty="0"/>
              <a:t>C)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Operating range 124 - 126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en-US" dirty="0"/>
              <a:t>F  (51 - 52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en-US" dirty="0"/>
              <a:t>C)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Rapid digestion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Increased gas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Poor separation of liquids from solids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Detention time of 5-12 days required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More energy to heat the system and negates any advantage from the increase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Heat exchangers or heating coil temperature approach 130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en-US" dirty="0"/>
              <a:t>F, sludge begins to cake on the piping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Few plants operate in this range</a:t>
            </a:r>
          </a:p>
        </p:txBody>
      </p:sp>
    </p:spTree>
    <p:extLst>
      <p:ext uri="{BB962C8B-B14F-4D97-AF65-F5344CB8AC3E}">
        <p14:creationId xmlns:p14="http://schemas.microsoft.com/office/powerpoint/2010/main" val="5872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D001A-55E8-73F0-C919-D57C219E1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3600" dirty="0"/>
              <a:t>Anaerobic Digestion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590144D-1F4D-397B-AA6F-2940FA524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200" b="1" dirty="0"/>
              <a:t>Basic Troubleshooting Concepts</a:t>
            </a:r>
          </a:p>
          <a:p>
            <a:r>
              <a:rPr lang="en-US" sz="2400" dirty="0"/>
              <a:t>Operators should be aware of signs that a digester is not functioning properly:</a:t>
            </a:r>
          </a:p>
          <a:p>
            <a:pPr lvl="1"/>
            <a:r>
              <a:rPr lang="en-US" sz="2000" dirty="0"/>
              <a:t>Strong odors</a:t>
            </a:r>
          </a:p>
          <a:p>
            <a:pPr lvl="1"/>
            <a:r>
              <a:rPr lang="en-US" sz="2000" dirty="0"/>
              <a:t>Foaming</a:t>
            </a:r>
          </a:p>
          <a:p>
            <a:pPr lvl="1"/>
            <a:r>
              <a:rPr lang="en-US" sz="2000" dirty="0"/>
              <a:t>Poor gas production</a:t>
            </a:r>
          </a:p>
          <a:p>
            <a:pPr lvl="1"/>
            <a:r>
              <a:rPr lang="en-US" sz="2000" dirty="0"/>
              <a:t>Unstable pH</a:t>
            </a:r>
          </a:p>
          <a:p>
            <a:pPr lvl="1"/>
            <a:r>
              <a:rPr lang="en-US" sz="2000" dirty="0"/>
              <a:t>High volatile acids</a:t>
            </a:r>
          </a:p>
          <a:p>
            <a:pPr lvl="1"/>
            <a:r>
              <a:rPr lang="en-US" sz="2000" dirty="0"/>
              <a:t>Low alkalinity</a:t>
            </a:r>
          </a:p>
          <a:p>
            <a:pPr lvl="1"/>
            <a:r>
              <a:rPr lang="en-US" sz="2000" dirty="0"/>
              <a:t>Poor sludge quality</a:t>
            </a:r>
          </a:p>
          <a:p>
            <a:r>
              <a:rPr lang="en-US" sz="2400" dirty="0"/>
              <a:t>If these conditions occur, operators notify supervisors or higher‑level operators who perform testing and adjustments</a:t>
            </a:r>
          </a:p>
        </p:txBody>
      </p:sp>
    </p:spTree>
    <p:extLst>
      <p:ext uri="{BB962C8B-B14F-4D97-AF65-F5344CB8AC3E}">
        <p14:creationId xmlns:p14="http://schemas.microsoft.com/office/powerpoint/2010/main" val="89061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881DD-F20B-27CA-89FE-C1448C3F7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Older Anaerobic Digesters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02BFB-234D-8942-035D-9070A80881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Imhoff Digester</a:t>
            </a:r>
          </a:p>
          <a:p>
            <a:r>
              <a:rPr lang="en-US" dirty="0"/>
              <a:t>Anaerobic Clarigester</a:t>
            </a:r>
          </a:p>
          <a:p>
            <a:r>
              <a:rPr lang="en-US" dirty="0"/>
              <a:t>Upflow Anaerobic Sludge Blanket (UASB) </a:t>
            </a:r>
          </a:p>
        </p:txBody>
      </p:sp>
    </p:spTree>
    <p:extLst>
      <p:ext uri="{BB962C8B-B14F-4D97-AF65-F5344CB8AC3E}">
        <p14:creationId xmlns:p14="http://schemas.microsoft.com/office/powerpoint/2010/main" val="9576110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7797D-FDFD-FD7C-A4D7-FA5A9DC0B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Imhoff Tank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5AD52-C2F5-ED71-6706-DB7C6A3A35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3708" y="910742"/>
            <a:ext cx="5181600" cy="539480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 </a:t>
            </a:r>
            <a:r>
              <a:rPr lang="en-US" b="1" dirty="0"/>
              <a:t>Imhoff tank</a:t>
            </a:r>
            <a:r>
              <a:rPr lang="en-US" dirty="0"/>
              <a:t> is the </a:t>
            </a:r>
            <a:r>
              <a:rPr lang="en-US" b="1" dirty="0"/>
              <a:t>ancestor</a:t>
            </a:r>
            <a:r>
              <a:rPr lang="en-US" dirty="0"/>
              <a:t> of both the </a:t>
            </a:r>
            <a:r>
              <a:rPr lang="en-US" b="1" dirty="0"/>
              <a:t>clarigester</a:t>
            </a:r>
            <a:r>
              <a:rPr lang="en-US" dirty="0"/>
              <a:t> and the </a:t>
            </a:r>
            <a:r>
              <a:rPr lang="en-US" b="1" dirty="0"/>
              <a:t>modern anaerobic digester</a:t>
            </a:r>
            <a:r>
              <a:rPr lang="en-US" dirty="0"/>
              <a:t>. It was the </a:t>
            </a:r>
            <a:r>
              <a:rPr lang="en-US" b="1" dirty="0"/>
              <a:t>first practical design</a:t>
            </a:r>
            <a:r>
              <a:rPr lang="en-US" dirty="0"/>
              <a:t> to combine </a:t>
            </a:r>
            <a:r>
              <a:rPr lang="en-US" b="1" dirty="0"/>
              <a:t>settling and digestion</a:t>
            </a:r>
            <a:r>
              <a:rPr lang="en-US" dirty="0"/>
              <a:t> in one structure: a true “two‑story” tank.</a:t>
            </a:r>
          </a:p>
          <a:p>
            <a:r>
              <a:rPr lang="en-US" b="1" dirty="0"/>
              <a:t>How it works (Basic‑safe explanation):</a:t>
            </a:r>
            <a:endParaRPr lang="en-US" dirty="0"/>
          </a:p>
          <a:p>
            <a:pPr lvl="1"/>
            <a:r>
              <a:rPr lang="en-US" b="1" dirty="0"/>
              <a:t>Upper chamber:</a:t>
            </a:r>
            <a:r>
              <a:rPr lang="en-US" dirty="0"/>
              <a:t> acts as a </a:t>
            </a:r>
            <a:r>
              <a:rPr lang="en-US" b="1" dirty="0"/>
              <a:t>primary clarifier</a:t>
            </a:r>
            <a:r>
              <a:rPr lang="en-US" dirty="0"/>
              <a:t> where solids settle out.</a:t>
            </a:r>
          </a:p>
          <a:p>
            <a:pPr lvl="1"/>
            <a:r>
              <a:rPr lang="en-US" b="1" dirty="0"/>
              <a:t>Lower chamber:</a:t>
            </a:r>
            <a:r>
              <a:rPr lang="en-US" dirty="0"/>
              <a:t> acts as an </a:t>
            </a:r>
            <a:r>
              <a:rPr lang="en-US" b="1" dirty="0"/>
              <a:t>anaerobic digester</a:t>
            </a:r>
            <a:r>
              <a:rPr lang="en-US" dirty="0"/>
              <a:t>, where settled sludge slowly decomposes.</a:t>
            </a:r>
          </a:p>
          <a:p>
            <a:pPr lvl="1"/>
            <a:r>
              <a:rPr lang="en-US" b="1" dirty="0"/>
              <a:t>Gas vents</a:t>
            </a:r>
            <a:r>
              <a:rPr lang="en-US" dirty="0"/>
              <a:t> allow CO₂ and H₂S to escape.</a:t>
            </a:r>
          </a:p>
          <a:p>
            <a:pPr lvl="1"/>
            <a:r>
              <a:rPr lang="en-US" b="1" dirty="0"/>
              <a:t>No heating or mixing</a:t>
            </a:r>
            <a:r>
              <a:rPr lang="en-US" dirty="0"/>
              <a:t> — it’s a </a:t>
            </a:r>
            <a:r>
              <a:rPr lang="en-US" b="1" dirty="0"/>
              <a:t>psychrophilic</a:t>
            </a:r>
            <a:r>
              <a:rPr lang="en-US" dirty="0"/>
              <a:t> (low‑temperature) process.</a:t>
            </a:r>
          </a:p>
          <a:p>
            <a:pPr lvl="1"/>
            <a:r>
              <a:rPr lang="en-US" b="1" dirty="0"/>
              <a:t>Supernatant</a:t>
            </a:r>
            <a:r>
              <a:rPr lang="en-US" dirty="0"/>
              <a:t> returns to the plant for further treatment.</a:t>
            </a:r>
          </a:p>
          <a:p>
            <a:pPr lvl="1"/>
            <a:r>
              <a:rPr lang="en-US" b="1" dirty="0"/>
              <a:t>Sludge</a:t>
            </a:r>
            <a:r>
              <a:rPr lang="en-US" dirty="0"/>
              <a:t> is partially stabilized before withdrawal.</a:t>
            </a:r>
          </a:p>
          <a:p>
            <a:pPr lvl="1"/>
            <a:r>
              <a:rPr lang="en-US" dirty="0"/>
              <a:t>Psychrophilic (cold-loving) anaerobic bacteria operate in a range from 50-68˚F</a:t>
            </a:r>
          </a:p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EDD5801-0D1F-BD8A-6560-B2B555CDBC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988" y="1319996"/>
            <a:ext cx="5181600" cy="470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4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E42BD-117D-55F4-B529-A925BAD8D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Anaerobic Clarigester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E9033-8835-6FA8-243A-18A9CC33F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 </a:t>
            </a:r>
            <a:r>
              <a:rPr lang="en-US" b="1" dirty="0"/>
              <a:t>clarigester</a:t>
            </a:r>
            <a:r>
              <a:rPr lang="en-US" dirty="0"/>
              <a:t> is a combined </a:t>
            </a:r>
            <a:r>
              <a:rPr lang="en-US" b="1" dirty="0"/>
              <a:t>primary clarifier and anaerobic digester</a:t>
            </a:r>
            <a:r>
              <a:rPr lang="en-US" dirty="0"/>
              <a:t> used in older municipal plants and still found today in </a:t>
            </a:r>
            <a:r>
              <a:rPr lang="en-US" b="1" dirty="0"/>
              <a:t>feedlots, wineries, and small biogas facilities</a:t>
            </a:r>
            <a:r>
              <a:rPr lang="en-US" dirty="0"/>
              <a:t>.</a:t>
            </a:r>
          </a:p>
          <a:p>
            <a:r>
              <a:rPr lang="en-US" b="1" dirty="0"/>
              <a:t>How it works:</a:t>
            </a:r>
            <a:endParaRPr lang="en-US" dirty="0"/>
          </a:p>
          <a:p>
            <a:pPr lvl="1"/>
            <a:r>
              <a:rPr lang="en-US" b="1" dirty="0"/>
              <a:t>Wastewater enters the upper clarifier zone</a:t>
            </a:r>
            <a:r>
              <a:rPr lang="en-US" dirty="0"/>
              <a:t>, where solids settle out.</a:t>
            </a:r>
          </a:p>
          <a:p>
            <a:pPr lvl="1"/>
            <a:r>
              <a:rPr lang="en-US" b="1" dirty="0"/>
              <a:t>Settled sludge drops into the lower digestion zone</a:t>
            </a:r>
            <a:r>
              <a:rPr lang="en-US" dirty="0"/>
              <a:t>, where anaerobic bacteria slowly stabilize it.</a:t>
            </a:r>
          </a:p>
          <a:p>
            <a:pPr lvl="1"/>
            <a:r>
              <a:rPr lang="en-US" b="1" dirty="0"/>
              <a:t>Gas vents through the top</a:t>
            </a:r>
            <a:r>
              <a:rPr lang="en-US" dirty="0"/>
              <a:t>, releasing CO₂ and small amounts of methane.</a:t>
            </a:r>
          </a:p>
          <a:p>
            <a:pPr lvl="1"/>
            <a:r>
              <a:rPr lang="en-US" b="1" dirty="0"/>
              <a:t>Supernatant returns</a:t>
            </a:r>
            <a:r>
              <a:rPr lang="en-US" dirty="0"/>
              <a:t> to the plant or process for further treatment.</a:t>
            </a:r>
          </a:p>
          <a:p>
            <a:pPr lvl="1"/>
            <a:r>
              <a:rPr lang="en-US" b="1" dirty="0"/>
              <a:t>Sludge is partially stabilized</a:t>
            </a:r>
            <a:r>
              <a:rPr lang="en-US" dirty="0"/>
              <a:t> before withdrawal and may be reused or further digested.</a:t>
            </a:r>
          </a:p>
          <a:p>
            <a:pPr lvl="1"/>
            <a:r>
              <a:rPr lang="en-US" b="1" dirty="0"/>
              <a:t>No heating or mechanical mixing</a:t>
            </a:r>
            <a:r>
              <a:rPr lang="en-US" dirty="0"/>
              <a:t> — relies on natural psychrophilic digestion.</a:t>
            </a:r>
          </a:p>
          <a:p>
            <a:pPr lvl="1"/>
            <a:r>
              <a:rPr lang="en-US" b="1" dirty="0"/>
              <a:t>Retention time</a:t>
            </a:r>
            <a:r>
              <a:rPr lang="en-US" dirty="0"/>
              <a:t> is long (weeks to months), allowing gradual breakdown of organics.</a:t>
            </a:r>
          </a:p>
          <a:p>
            <a:r>
              <a:rPr lang="en-US" b="1" dirty="0"/>
              <a:t>Modern applications:</a:t>
            </a:r>
            <a:endParaRPr lang="en-US" dirty="0"/>
          </a:p>
          <a:p>
            <a:pPr lvl="1"/>
            <a:r>
              <a:rPr lang="en-US" dirty="0"/>
              <a:t>Still used in </a:t>
            </a:r>
            <a:r>
              <a:rPr lang="en-US" b="1" dirty="0"/>
              <a:t>agricultural and industrial wastewater</a:t>
            </a:r>
            <a:r>
              <a:rPr lang="en-US" dirty="0"/>
              <a:t> where flow and solids are high but energy input must stay low.</a:t>
            </a:r>
          </a:p>
          <a:p>
            <a:pPr lvl="1"/>
            <a:r>
              <a:rPr lang="en-US" dirty="0"/>
              <a:t>Common in </a:t>
            </a:r>
            <a:r>
              <a:rPr lang="en-US" b="1" dirty="0"/>
              <a:t>feedlots, wineries, distilleries, and small biogas plants</a:t>
            </a:r>
            <a:r>
              <a:rPr lang="en-US" dirty="0"/>
              <a:t> for primary treatment and gas recovery.</a:t>
            </a:r>
          </a:p>
          <a:p>
            <a:pPr lvl="1"/>
            <a:r>
              <a:rPr lang="en-US" dirty="0"/>
              <a:t>Favored for </a:t>
            </a:r>
            <a:r>
              <a:rPr lang="en-US" b="1" dirty="0"/>
              <a:t>simplicity, low maintenance, and low energy demand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Often paired with </a:t>
            </a:r>
            <a:r>
              <a:rPr lang="en-US" b="1" dirty="0"/>
              <a:t>secondary anaerobic digesters or lagoons</a:t>
            </a:r>
            <a:r>
              <a:rPr lang="en-US" dirty="0"/>
              <a:t> for complete stabilization.</a:t>
            </a:r>
          </a:p>
        </p:txBody>
      </p:sp>
    </p:spTree>
    <p:extLst>
      <p:ext uri="{BB962C8B-B14F-4D97-AF65-F5344CB8AC3E}">
        <p14:creationId xmlns:p14="http://schemas.microsoft.com/office/powerpoint/2010/main" val="377242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8981D-267C-BF1D-8000-01DF15DC7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Upflow Anaerobic Sludge Blanket (UASB)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1D340-A06D-2DD8-9E48-7FFEDAF52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b="1" dirty="0"/>
              <a:t>UASB reactor</a:t>
            </a:r>
            <a:r>
              <a:rPr lang="en-US" dirty="0"/>
              <a:t> is a modern evolution of the old clarigester idea. It’s still an </a:t>
            </a:r>
            <a:r>
              <a:rPr lang="en-US" b="1" dirty="0"/>
              <a:t>anaerobic digester</a:t>
            </a:r>
            <a:r>
              <a:rPr lang="en-US" dirty="0"/>
              <a:t>, but instead of settling sludge downward, it pushes wastewater </a:t>
            </a:r>
            <a:r>
              <a:rPr lang="en-US" b="1" dirty="0"/>
              <a:t>upward</a:t>
            </a:r>
            <a:r>
              <a:rPr lang="en-US" dirty="0"/>
              <a:t> through a dense “sludge blanket” of active bacteria.</a:t>
            </a:r>
          </a:p>
          <a:p>
            <a:r>
              <a:rPr lang="en-US" b="1" dirty="0"/>
              <a:t>How it works:</a:t>
            </a:r>
            <a:endParaRPr lang="en-US" dirty="0"/>
          </a:p>
          <a:p>
            <a:pPr lvl="1"/>
            <a:r>
              <a:rPr lang="en-US" b="1" dirty="0"/>
              <a:t>Influent enters at the bottom</a:t>
            </a:r>
            <a:r>
              <a:rPr lang="en-US" dirty="0"/>
              <a:t> and flows upward through the sludge blanket.</a:t>
            </a:r>
          </a:p>
          <a:p>
            <a:pPr lvl="1"/>
            <a:r>
              <a:rPr lang="en-US" b="1" dirty="0"/>
              <a:t>Bacteria digest organics</a:t>
            </a:r>
            <a:r>
              <a:rPr lang="en-US" dirty="0"/>
              <a:t> as the water rises, producing methane and carbon dioxide.</a:t>
            </a:r>
          </a:p>
          <a:p>
            <a:pPr lvl="1"/>
            <a:r>
              <a:rPr lang="en-US" b="1" dirty="0"/>
              <a:t>Gas bubbles</a:t>
            </a:r>
            <a:r>
              <a:rPr lang="en-US" dirty="0"/>
              <a:t> help keep the sludge blanket mixed.</a:t>
            </a:r>
          </a:p>
          <a:p>
            <a:pPr lvl="1"/>
            <a:r>
              <a:rPr lang="en-US" b="1" dirty="0"/>
              <a:t>Effluent exits at the top</a:t>
            </a:r>
            <a:r>
              <a:rPr lang="en-US" dirty="0"/>
              <a:t>, where solids settle back down to maintain the blanket.</a:t>
            </a:r>
          </a:p>
          <a:p>
            <a:pPr lvl="1"/>
            <a:r>
              <a:rPr lang="en-US" b="1" dirty="0"/>
              <a:t>Gas is collected</a:t>
            </a:r>
            <a:r>
              <a:rPr lang="en-US" dirty="0"/>
              <a:t> for reuse or flaring.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96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9F27B-21E3-4823-7F8C-475EE78C4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Anaerobic Contact Process (ACP)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FD9AB-2099-0505-89E8-7F7266B5E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b="1" dirty="0"/>
              <a:t>ACP</a:t>
            </a:r>
            <a:r>
              <a:rPr lang="en-US" dirty="0"/>
              <a:t> is the modern, controlled version of anaerobic digestion. It keeps the same biological principles as the old clarigester and UASB but adds </a:t>
            </a:r>
            <a:r>
              <a:rPr lang="en-US" b="1" dirty="0"/>
              <a:t>separate zones</a:t>
            </a:r>
            <a:r>
              <a:rPr lang="en-US" dirty="0"/>
              <a:t> and </a:t>
            </a:r>
            <a:r>
              <a:rPr lang="en-US" b="1" dirty="0"/>
              <a:t>recirculation</a:t>
            </a:r>
            <a:r>
              <a:rPr lang="en-US" dirty="0"/>
              <a:t> to make the process faster, cleaner, and more stable.</a:t>
            </a:r>
          </a:p>
          <a:p>
            <a:r>
              <a:rPr lang="en-US" b="1" dirty="0"/>
              <a:t>How it works (Basic‑safe explanation):</a:t>
            </a:r>
            <a:endParaRPr lang="en-US" dirty="0"/>
          </a:p>
          <a:p>
            <a:pPr lvl="1"/>
            <a:r>
              <a:rPr lang="en-US" b="1" dirty="0"/>
              <a:t>Influent enters the digestion tank</a:t>
            </a:r>
            <a:r>
              <a:rPr lang="en-US" dirty="0"/>
              <a:t>, where anaerobic bacteria break down organics.</a:t>
            </a:r>
          </a:p>
          <a:p>
            <a:pPr lvl="1"/>
            <a:r>
              <a:rPr lang="en-US" b="1" dirty="0"/>
              <a:t>Gas is collected</a:t>
            </a:r>
            <a:r>
              <a:rPr lang="en-US" dirty="0"/>
              <a:t> for reuse or flaring.</a:t>
            </a:r>
          </a:p>
          <a:p>
            <a:pPr lvl="1"/>
            <a:r>
              <a:rPr lang="en-US" b="1" dirty="0"/>
              <a:t>Effluent flows to a separate settling tank</a:t>
            </a:r>
            <a:r>
              <a:rPr lang="en-US" dirty="0"/>
              <a:t>, where solids settle out.</a:t>
            </a:r>
          </a:p>
          <a:p>
            <a:pPr lvl="1"/>
            <a:r>
              <a:rPr lang="en-US" b="1" dirty="0"/>
              <a:t>Settled sludge is recycled</a:t>
            </a:r>
            <a:r>
              <a:rPr lang="en-US" dirty="0"/>
              <a:t> back to the digester to maintain the active bacterial population.</a:t>
            </a:r>
          </a:p>
          <a:p>
            <a:pPr lvl="1"/>
            <a:r>
              <a:rPr lang="en-US" b="1" dirty="0"/>
              <a:t>Clear supernatant</a:t>
            </a:r>
            <a:r>
              <a:rPr lang="en-US" dirty="0"/>
              <a:t> leaves the system for further treatment.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06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8DABB-2D25-BEC6-6B01-B833E09CD0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DA72BE-DA6C-ACBC-FFCD-654443ECA3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/>
              <a:t>QR Code to download pdf handout for slides and practice exam.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7AB059-0893-9742-9AAA-E132E5C36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7847" y="236538"/>
            <a:ext cx="3997325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394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AF146-776D-8D5D-4E11-1F1A6F407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 of Anaerobic Digestion Systems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043375B-C895-DBFA-1F88-B3DF124530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531269" y="1254919"/>
            <a:ext cx="7572375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526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B9505-BF0D-7CD8-29F6-96313F63B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 of Anaerobic Digestion Systems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790C092-1171-3FDD-3BC0-63BFF197DE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4005009"/>
              </p:ext>
            </p:extLst>
          </p:nvPr>
        </p:nvGraphicFramePr>
        <p:xfrm>
          <a:off x="1043708" y="910743"/>
          <a:ext cx="10547929" cy="5330398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246534">
                  <a:extLst>
                    <a:ext uri="{9D8B030D-6E8A-4147-A177-3AD203B41FA5}">
                      <a16:colId xmlns:a16="http://schemas.microsoft.com/office/drawing/2014/main" val="2295317154"/>
                    </a:ext>
                  </a:extLst>
                </a:gridCol>
                <a:gridCol w="1063975">
                  <a:extLst>
                    <a:ext uri="{9D8B030D-6E8A-4147-A177-3AD203B41FA5}">
                      <a16:colId xmlns:a16="http://schemas.microsoft.com/office/drawing/2014/main" val="3343021279"/>
                    </a:ext>
                  </a:extLst>
                </a:gridCol>
                <a:gridCol w="1385038">
                  <a:extLst>
                    <a:ext uri="{9D8B030D-6E8A-4147-A177-3AD203B41FA5}">
                      <a16:colId xmlns:a16="http://schemas.microsoft.com/office/drawing/2014/main" val="1554437623"/>
                    </a:ext>
                  </a:extLst>
                </a:gridCol>
                <a:gridCol w="1361488">
                  <a:extLst>
                    <a:ext uri="{9D8B030D-6E8A-4147-A177-3AD203B41FA5}">
                      <a16:colId xmlns:a16="http://schemas.microsoft.com/office/drawing/2014/main" val="2436706909"/>
                    </a:ext>
                  </a:extLst>
                </a:gridCol>
                <a:gridCol w="1132490">
                  <a:extLst>
                    <a:ext uri="{9D8B030D-6E8A-4147-A177-3AD203B41FA5}">
                      <a16:colId xmlns:a16="http://schemas.microsoft.com/office/drawing/2014/main" val="307223018"/>
                    </a:ext>
                  </a:extLst>
                </a:gridCol>
                <a:gridCol w="1042452">
                  <a:extLst>
                    <a:ext uri="{9D8B030D-6E8A-4147-A177-3AD203B41FA5}">
                      <a16:colId xmlns:a16="http://schemas.microsoft.com/office/drawing/2014/main" val="1180858690"/>
                    </a:ext>
                  </a:extLst>
                </a:gridCol>
                <a:gridCol w="1011962">
                  <a:extLst>
                    <a:ext uri="{9D8B030D-6E8A-4147-A177-3AD203B41FA5}">
                      <a16:colId xmlns:a16="http://schemas.microsoft.com/office/drawing/2014/main" val="3888810539"/>
                    </a:ext>
                  </a:extLst>
                </a:gridCol>
                <a:gridCol w="2303990">
                  <a:extLst>
                    <a:ext uri="{9D8B030D-6E8A-4147-A177-3AD203B41FA5}">
                      <a16:colId xmlns:a16="http://schemas.microsoft.com/office/drawing/2014/main" val="3987876160"/>
                    </a:ext>
                  </a:extLst>
                </a:gridCol>
              </a:tblGrid>
              <a:tr h="61298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System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Era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Flow Direction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Heating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Mixing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Gas Handling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Efficiency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Notes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8534374"/>
                  </a:ext>
                </a:extLst>
              </a:tr>
              <a:tr h="10605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Imhoff Tank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Early 1900s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Downward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None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None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Minimal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Low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First combined clarifier‑digester; simple gravity flow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43157966"/>
                  </a:ext>
                </a:extLst>
              </a:tr>
              <a:tr h="91597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1" u="none" strike="noStrike">
                          <a:effectLst/>
                        </a:rPr>
                        <a:t>Clarigester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Mid 1900s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Downward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None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None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Minimal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Moderate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Improved sludge flow and gas venting; unheated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37198138"/>
                  </a:ext>
                </a:extLst>
              </a:tr>
              <a:tr h="152194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1" u="none" strike="noStrike">
                          <a:effectLst/>
                        </a:rPr>
                        <a:t>UASB (Upflow Anaerobic Sludge Blanket)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Late 1900s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Upward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Often mesophilic (85–100 °F)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Gas‑induced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Moderate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High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Compact, efficient, modern industrial design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32502222"/>
                  </a:ext>
                </a:extLst>
              </a:tr>
              <a:tr h="12189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ACP (Anaerobic Contact Process)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Current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Controlled flow with recycle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Heated and controlled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Mechanical or pumped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Fully collected and reused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Highest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Modern municipal standard; best solids separation and gas recovery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74302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633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E09F8-B65C-888C-66E2-58947CDAC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Aerobic Digestion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A5FAC-E6E8-8315-4806-ABEAFC6718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7046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FD4CCC-94EB-7651-5944-A519E264A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Aerobic Digestion</a:t>
            </a:r>
          </a:p>
        </p:txBody>
      </p:sp>
      <p:pic>
        <p:nvPicPr>
          <p:cNvPr id="3" name="Picture Placeholder 4" descr="Fig 11.12 Conventional Semi-Batch Operations of an Aerobic Digeter.jpg">
            <a:extLst>
              <a:ext uri="{FF2B5EF4-FFF2-40B4-BE49-F238E27FC236}">
                <a16:creationId xmlns:a16="http://schemas.microsoft.com/office/drawing/2014/main" id="{1A13C6AE-03EE-0854-FA5F-2C88E3E363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478" y="499269"/>
            <a:ext cx="3786447" cy="2718262"/>
          </a:xfrm>
          <a:prstGeom prst="rect">
            <a:avLst/>
          </a:prstGeom>
        </p:spPr>
      </p:pic>
      <p:pic>
        <p:nvPicPr>
          <p:cNvPr id="7" name="Picture Placeholder 4" descr="Fig 11.13 Conventional Aerobic Digestion.jpg">
            <a:extLst>
              <a:ext uri="{FF2B5EF4-FFF2-40B4-BE49-F238E27FC236}">
                <a16:creationId xmlns:a16="http://schemas.microsoft.com/office/drawing/2014/main" id="{F39966DD-4E6B-6882-F1B2-6FEA2ABD0D8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37660"/>
            <a:ext cx="5662873" cy="3135483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0164475C-B2EF-EBD3-79B9-681CB677F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01798" y="3354881"/>
            <a:ext cx="4830762" cy="271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Sdigestion01">
            <a:extLst>
              <a:ext uri="{FF2B5EF4-FFF2-40B4-BE49-F238E27FC236}">
                <a16:creationId xmlns:a16="http://schemas.microsoft.com/office/drawing/2014/main" id="{E4E5DCE2-8781-DA01-499C-7ACA658B9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648" y="784857"/>
            <a:ext cx="2619804" cy="243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Placeholder 4" descr="Fig 11.12 Conventional Semi-Batch Operations of an Aerobic Digeter.jpg">
            <a:extLst>
              <a:ext uri="{FF2B5EF4-FFF2-40B4-BE49-F238E27FC236}">
                <a16:creationId xmlns:a16="http://schemas.microsoft.com/office/drawing/2014/main" id="{CBF1D41A-F119-9A04-6DA9-F6A01DF683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388" y="499269"/>
            <a:ext cx="3786447" cy="2718262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FF913D9B-FDDB-BAA6-B4F7-C8D927635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43708" y="3354881"/>
            <a:ext cx="4830762" cy="271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Sdigestion01">
            <a:extLst>
              <a:ext uri="{FF2B5EF4-FFF2-40B4-BE49-F238E27FC236}">
                <a16:creationId xmlns:a16="http://schemas.microsoft.com/office/drawing/2014/main" id="{002590BB-6D36-D0DF-2BC0-9FD3B14AB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558" y="784857"/>
            <a:ext cx="2619804" cy="243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76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CFAEF-F38A-0A40-081F-052BBECF8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Aerobic Digestion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CA5C1C9-7AF0-90AD-A6DC-48542ED5FD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023" y="1143000"/>
            <a:ext cx="6447297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913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FD4CCC-94EB-7651-5944-A519E264A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Aerobic Digestion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08882E0-3091-11FD-8831-C0EC9024A96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Aerobic digesters resemble an extended aeration activated sludge process in that it retains the solids until nearly all of the volatile solids have been stabilized. </a:t>
            </a:r>
          </a:p>
          <a:p>
            <a:r>
              <a:rPr lang="en-US" dirty="0"/>
              <a:t>Not as efficient as anaerobic digestion</a:t>
            </a:r>
          </a:p>
          <a:p>
            <a:r>
              <a:rPr lang="en-US" dirty="0"/>
              <a:t>WAS &amp; trickling filter humus can be mixed with primary sludge and sent to the digester for further decomposition</a:t>
            </a:r>
          </a:p>
          <a:p>
            <a:r>
              <a:rPr lang="en-US" dirty="0"/>
              <a:t>Suitable for small to medium sized treatment plants</a:t>
            </a:r>
          </a:p>
          <a:p>
            <a:r>
              <a:rPr lang="en-US" dirty="0"/>
              <a:t>Built with multiple tanks or stages</a:t>
            </a:r>
          </a:p>
          <a:p>
            <a:r>
              <a:rPr lang="en-US" dirty="0"/>
              <a:t>18-20 feet deep</a:t>
            </a:r>
          </a:p>
          <a:p>
            <a:r>
              <a:rPr lang="en-US" dirty="0"/>
              <a:t>Aerated by diffuser headers</a:t>
            </a:r>
          </a:p>
          <a:p>
            <a:r>
              <a:rPr lang="en-US" dirty="0"/>
              <a:t>DO level of 1 - 2 mg/L must be maintained</a:t>
            </a:r>
          </a:p>
          <a:p>
            <a:r>
              <a:rPr lang="en-US" dirty="0"/>
              <a:t>pH 6.8 - 7.4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B1B0B0-B5B2-1B53-AECA-6C5117D073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Brownish color</a:t>
            </a:r>
          </a:p>
          <a:p>
            <a:r>
              <a:rPr lang="en-US" dirty="0"/>
              <a:t>Very little odor</a:t>
            </a:r>
          </a:p>
          <a:p>
            <a:r>
              <a:rPr lang="en-US" dirty="0"/>
              <a:t>Produce a “rotten melon” odor that becomes progressively more offensive</a:t>
            </a:r>
          </a:p>
          <a:p>
            <a:r>
              <a:rPr lang="en-US" dirty="0"/>
              <a:t>DT = 25 - 45 days</a:t>
            </a:r>
          </a:p>
          <a:p>
            <a:r>
              <a:rPr lang="en-US" dirty="0"/>
              <a:t>TS in aerobic digesters typically range from 1.5 –4%</a:t>
            </a:r>
          </a:p>
          <a:p>
            <a:r>
              <a:rPr lang="en-US" dirty="0"/>
              <a:t>Volatile solids reduction 20–40%</a:t>
            </a:r>
          </a:p>
          <a:p>
            <a:r>
              <a:rPr lang="en-US" dirty="0"/>
              <a:t>If sludge is to be applied to land it must be kept under aeration for at least 45 days</a:t>
            </a:r>
          </a:p>
          <a:p>
            <a:r>
              <a:rPr lang="en-US" dirty="0"/>
              <a:t>Sludge lines should be a minimum of 3 inches in diameter to prevent plugging from grease, rags, etc.</a:t>
            </a:r>
          </a:p>
          <a:p>
            <a:r>
              <a:rPr lang="en-US" dirty="0"/>
              <a:t>If falls to unacceptable levels, empty and clean for sediment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23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Aerobic Digestion</a:t>
            </a:r>
          </a:p>
        </p:txBody>
      </p:sp>
      <p:pic>
        <p:nvPicPr>
          <p:cNvPr id="19459" name="Picture Placeholder 4" descr="Fig 11.11 Biological Growth Curv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486" y="644434"/>
            <a:ext cx="8007785" cy="5669279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FD4CCC-94EB-7651-5944-A519E264A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Aerobic Digestion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08882E0-3091-11FD-8831-C0EC9024A96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Achieve proper digestion w/o offensive odors:</a:t>
            </a:r>
          </a:p>
          <a:p>
            <a:pPr lvl="1"/>
            <a:r>
              <a:rPr lang="en-US" dirty="0"/>
              <a:t>Organisms must be kept at their highest level of metabolism</a:t>
            </a:r>
            <a:endParaRPr lang="en-US" b="1" i="1" u="sng" dirty="0"/>
          </a:p>
          <a:p>
            <a:pPr lvl="1"/>
            <a:r>
              <a:rPr lang="en-US" b="1" i="1" u="sng" dirty="0"/>
              <a:t>Endogenous respiration</a:t>
            </a:r>
            <a:r>
              <a:rPr lang="en-US" dirty="0"/>
              <a:t> is cycle of organism eating organism because no food source is provided to the organisms in the tank other than more organisms (sludge) which breaks down the sludge</a:t>
            </a:r>
          </a:p>
          <a:p>
            <a:pPr lvl="1"/>
            <a:r>
              <a:rPr lang="en-US" dirty="0"/>
              <a:t>Level of pathogens is significantly lowered</a:t>
            </a:r>
          </a:p>
          <a:p>
            <a:r>
              <a:rPr lang="en-US" dirty="0"/>
              <a:t>Overflow is returned to the head of the plant</a:t>
            </a:r>
          </a:p>
          <a:p>
            <a:pPr lvl="1"/>
            <a:r>
              <a:rPr lang="en-US" dirty="0"/>
              <a:t>May still have a high organic strength</a:t>
            </a:r>
          </a:p>
          <a:p>
            <a:r>
              <a:rPr lang="en-US" dirty="0"/>
              <a:t>If operated at thermophilic temperatures:</a:t>
            </a:r>
          </a:p>
          <a:p>
            <a:pPr lvl="1"/>
            <a:r>
              <a:rPr lang="en-US" dirty="0"/>
              <a:t> Loss of nitrifiers creates high nitrate concentrations</a:t>
            </a:r>
          </a:p>
          <a:p>
            <a:pPr lvl="1"/>
            <a:r>
              <a:rPr lang="en-US" dirty="0"/>
              <a:t>More oxygen is needed and either has to come from purer source and volume 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↑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B1B0B0-B5B2-1B53-AECA-6C5117D073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Should be taken off-line and completely cleaned at least once every three years</a:t>
            </a:r>
          </a:p>
          <a:p>
            <a:r>
              <a:rPr lang="en-US" dirty="0"/>
              <a:t>Aerators should be shut down for 30-60 minutes prior to wasting</a:t>
            </a:r>
          </a:p>
          <a:p>
            <a:pPr lvl="1"/>
            <a:r>
              <a:rPr lang="en-US" dirty="0"/>
              <a:t>Allows for settling to occur</a:t>
            </a:r>
          </a:p>
          <a:p>
            <a:pPr lvl="1"/>
            <a:r>
              <a:rPr lang="en-US" dirty="0"/>
              <a:t>Results in lower solids in the supernate</a:t>
            </a:r>
          </a:p>
          <a:p>
            <a:pPr lvl="1"/>
            <a:r>
              <a:rPr lang="en-US" dirty="0"/>
              <a:t>Supernatant draw off is not always a good practice. </a:t>
            </a:r>
          </a:p>
          <a:p>
            <a:pPr lvl="1"/>
            <a:r>
              <a:rPr lang="en-US" dirty="0"/>
              <a:t>Aerobic sludge does not usually settle well and leave a clear supernatant (without the use of settling aids)</a:t>
            </a:r>
          </a:p>
          <a:p>
            <a:pPr lvl="1"/>
            <a:r>
              <a:rPr lang="en-US" dirty="0"/>
              <a:t>If the digester aeration system cannot maintain at least 1.0 mg/L, the supernatant itself can be a source of filamentous organisms</a:t>
            </a:r>
          </a:p>
          <a:p>
            <a:r>
              <a:rPr lang="en-US" dirty="0"/>
              <a:t>Difficult to dewater w/o polymers</a:t>
            </a:r>
          </a:p>
          <a:p>
            <a:r>
              <a:rPr lang="en-US" dirty="0"/>
              <a:t>Occasionally last stage of SBR process</a:t>
            </a:r>
          </a:p>
        </p:txBody>
      </p:sp>
    </p:spTree>
    <p:extLst>
      <p:ext uri="{BB962C8B-B14F-4D97-AF65-F5344CB8AC3E}">
        <p14:creationId xmlns:p14="http://schemas.microsoft.com/office/powerpoint/2010/main" val="113300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C0820-DCD7-E455-E93D-885D2B9F5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Daily Monitoring &amp; </a:t>
            </a:r>
            <a:br>
              <a:rPr lang="en-US" sz="3200" b="1" dirty="0"/>
            </a:br>
            <a:r>
              <a:rPr lang="en-US" sz="3200" b="1" dirty="0"/>
              <a:t>Factors affecting Aerobic Digestion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25CA2-ED97-DDA1-BFF6-0ABB5075858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Operators must monitor aerobic digesters daily to maintain stable digestion.</a:t>
            </a:r>
          </a:p>
          <a:p>
            <a:r>
              <a:rPr lang="en-US" dirty="0"/>
              <a:t>Temperature</a:t>
            </a:r>
          </a:p>
          <a:p>
            <a:pPr lvl="2"/>
            <a:r>
              <a:rPr lang="en-US" altLang="en-US" dirty="0"/>
              <a:t>Affects activity and oxygen requirements</a:t>
            </a:r>
          </a:p>
          <a:p>
            <a:pPr lvl="2"/>
            <a:r>
              <a:rPr lang="en-US" dirty="0"/>
              <a:t>NM desert heat can push digesters toward thermophilic range</a:t>
            </a:r>
          </a:p>
          <a:p>
            <a:pPr lvl="2"/>
            <a:r>
              <a:rPr lang="en-US" dirty="0"/>
              <a:t>High temperatures cause:</a:t>
            </a:r>
          </a:p>
          <a:p>
            <a:pPr lvl="3"/>
            <a:r>
              <a:rPr lang="en-US" dirty="0"/>
              <a:t>Loss of nitrifiers</a:t>
            </a:r>
          </a:p>
          <a:p>
            <a:pPr lvl="3"/>
            <a:r>
              <a:rPr lang="en-US" dirty="0"/>
              <a:t>Increased nitrate concentrations</a:t>
            </a:r>
          </a:p>
          <a:p>
            <a:pPr lvl="3"/>
            <a:r>
              <a:rPr lang="en-US" dirty="0"/>
              <a:t>Higher oxygen demand</a:t>
            </a:r>
          </a:p>
          <a:p>
            <a:pPr lvl="1"/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 Requirements</a:t>
            </a:r>
          </a:p>
          <a:p>
            <a:pPr lvl="2"/>
            <a:r>
              <a:rPr lang="en-US" dirty="0"/>
              <a:t>Maintain 1 – 2 mg/L DO in digester</a:t>
            </a:r>
          </a:p>
          <a:p>
            <a:pPr lvl="2"/>
            <a:r>
              <a:rPr lang="en-US" dirty="0"/>
              <a:t>&lt;1 mg/L → filamentous growth risk</a:t>
            </a:r>
          </a:p>
          <a:p>
            <a:pPr lvl="1"/>
            <a:r>
              <a:rPr lang="en-US" dirty="0"/>
              <a:t>Mixing &amp; Odor</a:t>
            </a:r>
          </a:p>
          <a:p>
            <a:pPr lvl="2"/>
            <a:r>
              <a:rPr lang="en-US" dirty="0"/>
              <a:t>Combines bacteria with organics</a:t>
            </a:r>
          </a:p>
          <a:p>
            <a:pPr lvl="2"/>
            <a:r>
              <a:rPr lang="en-US" dirty="0"/>
              <a:t>Avoid supernatant draw‑off unless necessary</a:t>
            </a:r>
          </a:p>
          <a:p>
            <a:pPr lvl="2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7E65EC-2811-2C03-800E-C53E912067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7708" y="1035050"/>
            <a:ext cx="5181600" cy="5365750"/>
          </a:xfrm>
        </p:spPr>
        <p:txBody>
          <a:bodyPr>
            <a:normAutofit fontScale="92500" lnSpcReduction="20000"/>
          </a:bodyPr>
          <a:lstStyle/>
          <a:p>
            <a:pPr lvl="3">
              <a:lnSpc>
                <a:spcPct val="100000"/>
              </a:lnSpc>
            </a:pPr>
            <a:r>
              <a:rPr lang="en-US" dirty="0"/>
              <a:t>aerobic sludge settles poorly.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Brownish sludge, mild odor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“Rotten melon” smell indicates instability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pH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Near neutral pH desired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Keep between 6.8–7.4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Lime may be used to raise pH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Solids Reduction &amp; Thickness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Supernatant is lower in BOD/solids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Bacteria feeds upon itself (endogenous)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Do NOT over‑thicken</a:t>
            </a:r>
          </a:p>
          <a:p>
            <a:pPr lvl="3">
              <a:lnSpc>
                <a:spcPct val="100000"/>
              </a:lnSpc>
            </a:pPr>
            <a:r>
              <a:rPr lang="en-US" dirty="0"/>
              <a:t>Over‑thickened sludge becomes difficult to pump</a:t>
            </a:r>
          </a:p>
          <a:p>
            <a:pPr lvl="3">
              <a:lnSpc>
                <a:spcPct val="100000"/>
              </a:lnSpc>
            </a:pPr>
            <a:r>
              <a:rPr lang="en-US" dirty="0"/>
              <a:t>May require adding water to keep lines flowing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Use polymers for dewatering; aerobic sludge resists drainage</a:t>
            </a:r>
          </a:p>
        </p:txBody>
      </p:sp>
    </p:spTree>
    <p:extLst>
      <p:ext uri="{BB962C8B-B14F-4D97-AF65-F5344CB8AC3E}">
        <p14:creationId xmlns:p14="http://schemas.microsoft.com/office/powerpoint/2010/main" val="98242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F4C77-E3B6-B17D-E562-09BFA1E51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Sludge Draw‑Off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DB91C5-74ED-661C-0669-968445486E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74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9475F1-09C0-BCAD-8615-C79816CB3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SOLIDS HANDLING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190A3-2BE9-62EC-40BC-C36EDE14A5D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Solids, known as </a:t>
            </a:r>
            <a:r>
              <a:rPr lang="en-US" b="1" dirty="0"/>
              <a:t>sludge</a:t>
            </a:r>
            <a:r>
              <a:rPr lang="en-US" dirty="0"/>
              <a:t>, must be stabilized and reduced in volume before they can be reused or disposed of </a:t>
            </a:r>
            <a:r>
              <a:rPr lang="en-US" u="sng" dirty="0"/>
              <a:t>economically</a:t>
            </a:r>
            <a:r>
              <a:rPr lang="en-US" dirty="0"/>
              <a:t> and </a:t>
            </a:r>
            <a:r>
              <a:rPr lang="en-US" u="sng" dirty="0"/>
              <a:t>safely</a:t>
            </a:r>
          </a:p>
          <a:p>
            <a:r>
              <a:rPr lang="en-US" dirty="0"/>
              <a:t>The processes used to stabilize sludge and reduce its volume are known as </a:t>
            </a:r>
            <a:r>
              <a:rPr lang="en-US" b="1" i="1" dirty="0"/>
              <a:t>solids handling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Includes </a:t>
            </a:r>
          </a:p>
          <a:p>
            <a:pPr lvl="2"/>
            <a:r>
              <a:rPr lang="en-US" dirty="0"/>
              <a:t>Thickening</a:t>
            </a:r>
          </a:p>
          <a:p>
            <a:pPr lvl="2"/>
            <a:r>
              <a:rPr lang="en-US" dirty="0"/>
              <a:t>Digestion</a:t>
            </a:r>
          </a:p>
          <a:p>
            <a:pPr lvl="2"/>
            <a:r>
              <a:rPr lang="en-US" dirty="0"/>
              <a:t>Dewatering</a:t>
            </a:r>
          </a:p>
          <a:p>
            <a:pPr lvl="2"/>
            <a:r>
              <a:rPr lang="en-US" dirty="0"/>
              <a:t>Disposal</a:t>
            </a:r>
          </a:p>
          <a:p>
            <a:r>
              <a:rPr lang="en-US" dirty="0"/>
              <a:t>Types of Sludge</a:t>
            </a:r>
          </a:p>
          <a:p>
            <a:pPr lvl="1"/>
            <a:r>
              <a:rPr lang="en-US" dirty="0"/>
              <a:t>Primary sludge</a:t>
            </a:r>
          </a:p>
          <a:p>
            <a:pPr lvl="1"/>
            <a:r>
              <a:rPr lang="en-US" dirty="0"/>
              <a:t>Trickling filter humus sludge</a:t>
            </a:r>
          </a:p>
          <a:p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3B8E51-BE5C-369A-CBCA-298F9CA413C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dirty="0"/>
              <a:t>Activated sludge</a:t>
            </a:r>
          </a:p>
          <a:p>
            <a:pPr lvl="1"/>
            <a:r>
              <a:rPr lang="en-US" dirty="0"/>
              <a:t>Digested sludge</a:t>
            </a:r>
          </a:p>
          <a:p>
            <a:r>
              <a:rPr lang="en-US" dirty="0"/>
              <a:t>Solids must be thoroughly stabilized in order to avoid problems:</a:t>
            </a:r>
          </a:p>
          <a:p>
            <a:pPr lvl="1"/>
            <a:r>
              <a:rPr lang="en-US" dirty="0"/>
              <a:t>odors</a:t>
            </a:r>
          </a:p>
          <a:p>
            <a:pPr lvl="1"/>
            <a:r>
              <a:rPr lang="en-US" dirty="0"/>
              <a:t>human exposure to pathogenic organisms</a:t>
            </a:r>
          </a:p>
          <a:p>
            <a:pPr lvl="1"/>
            <a:r>
              <a:rPr lang="en-US" dirty="0"/>
              <a:t>attraction of vectors (mice, dogs, birds).</a:t>
            </a:r>
          </a:p>
          <a:p>
            <a:r>
              <a:rPr lang="en-US" dirty="0"/>
              <a:t>Biological digestion is the process most often used to stabilize sludge</a:t>
            </a:r>
          </a:p>
          <a:p>
            <a:r>
              <a:rPr lang="en-US" dirty="0"/>
              <a:t>Chemical Stabilization</a:t>
            </a:r>
          </a:p>
          <a:p>
            <a:pPr lvl="1"/>
            <a:r>
              <a:rPr lang="en-US" dirty="0"/>
              <a:t>addition of large doses of lime</a:t>
            </a:r>
          </a:p>
          <a:p>
            <a:pPr lvl="1"/>
            <a:r>
              <a:rPr lang="en-US" dirty="0"/>
              <a:t>temporary - mainly for upsets</a:t>
            </a:r>
          </a:p>
          <a:p>
            <a:pPr lvl="1"/>
            <a:r>
              <a:rPr lang="en-US" dirty="0"/>
              <a:t>costly</a:t>
            </a:r>
          </a:p>
        </p:txBody>
      </p:sp>
    </p:spTree>
    <p:extLst>
      <p:ext uri="{BB962C8B-B14F-4D97-AF65-F5344CB8AC3E}">
        <p14:creationId xmlns:p14="http://schemas.microsoft.com/office/powerpoint/2010/main" val="309365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1EB99-F4A7-459D-048D-D31CE0337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AD787-E451-5FCE-8138-1C484C938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Sludge Draw‑Off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A0447-D26A-8944-41C2-580535E6D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Sludge draw‑off is the removal of sludge from the bottom of clarigesters, Imhoff tanks, or digesters so it can be thickened, dewatered, or disposed.</a:t>
            </a:r>
          </a:p>
          <a:p>
            <a:r>
              <a:rPr lang="en-US" b="1" dirty="0"/>
              <a:t>Purpose</a:t>
            </a:r>
          </a:p>
          <a:p>
            <a:pPr lvl="1"/>
            <a:r>
              <a:rPr lang="en-US" dirty="0"/>
              <a:t>Prevents excessive solids buildup</a:t>
            </a:r>
          </a:p>
          <a:p>
            <a:pPr lvl="1"/>
            <a:r>
              <a:rPr lang="en-US" dirty="0"/>
              <a:t>Maintains digester volume</a:t>
            </a:r>
          </a:p>
          <a:p>
            <a:pPr lvl="1"/>
            <a:r>
              <a:rPr lang="en-US" dirty="0"/>
              <a:t>Clears scum blankets</a:t>
            </a:r>
          </a:p>
          <a:p>
            <a:pPr lvl="1"/>
            <a:r>
              <a:rPr lang="en-US" dirty="0"/>
              <a:t>Moves sludge to secondary digesters, dewatering equipment, or directly to disposal</a:t>
            </a:r>
          </a:p>
          <a:p>
            <a:r>
              <a:rPr lang="en-US" b="1" dirty="0"/>
              <a:t>How It’s Done</a:t>
            </a:r>
          </a:p>
          <a:p>
            <a:pPr lvl="1"/>
            <a:r>
              <a:rPr lang="en-US" dirty="0"/>
              <a:t>Sludge is withdrawn through draw‑off lines near the digester bottom</a:t>
            </a:r>
          </a:p>
          <a:p>
            <a:pPr lvl="1"/>
            <a:r>
              <a:rPr lang="en-US" dirty="0"/>
              <a:t>Flow is controlled by valves</a:t>
            </a:r>
          </a:p>
          <a:p>
            <a:pPr lvl="1"/>
            <a:r>
              <a:rPr lang="en-US" dirty="0"/>
              <a:t>Removed sludge is sent to the next solids‑handling step</a:t>
            </a:r>
          </a:p>
          <a:p>
            <a:r>
              <a:rPr lang="en-US" b="1" dirty="0"/>
              <a:t>Operator Role</a:t>
            </a:r>
          </a:p>
          <a:p>
            <a:pPr lvl="1"/>
            <a:r>
              <a:rPr lang="en-US" dirty="0"/>
              <a:t>Recognize draw‑off piping and valves</a:t>
            </a:r>
          </a:p>
          <a:p>
            <a:pPr lvl="1"/>
            <a:r>
              <a:rPr lang="en-US" dirty="0"/>
              <a:t>Know where sludge is removed from</a:t>
            </a:r>
          </a:p>
          <a:p>
            <a:pPr lvl="1"/>
            <a:r>
              <a:rPr lang="en-US" dirty="0"/>
              <a:t>Know where sludge goes next</a:t>
            </a:r>
          </a:p>
        </p:txBody>
      </p:sp>
    </p:spTree>
    <p:extLst>
      <p:ext uri="{BB962C8B-B14F-4D97-AF65-F5344CB8AC3E}">
        <p14:creationId xmlns:p14="http://schemas.microsoft.com/office/powerpoint/2010/main" val="305837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F4D00-0B34-78FF-A1A5-A495AB114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De-watering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6B088E-A353-F573-C533-C066FEE176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3688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53808-C557-A708-B182-24F213E22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Dewatering</a:t>
            </a:r>
          </a:p>
        </p:txBody>
      </p:sp>
      <p:pic>
        <p:nvPicPr>
          <p:cNvPr id="4" name="Picture 2" descr="311">
            <a:extLst>
              <a:ext uri="{FF2B5EF4-FFF2-40B4-BE49-F238E27FC236}">
                <a16:creationId xmlns:a16="http://schemas.microsoft.com/office/drawing/2014/main" id="{25F3DB74-1ED5-19C9-8173-426DD4688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09" y="910742"/>
            <a:ext cx="10547928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8DF42-0510-A44D-EDC4-8BE4942F0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Last stage before disposal or incineration</a:t>
            </a:r>
          </a:p>
          <a:p>
            <a:r>
              <a:rPr lang="en-US" dirty="0"/>
              <a:t>Similar processes as thickening, semi-dry to dry solid</a:t>
            </a:r>
          </a:p>
          <a:p>
            <a:r>
              <a:rPr lang="en-US" dirty="0"/>
              <a:t>Dewatering reduces water content to lower hauling and disposal costs</a:t>
            </a:r>
          </a:p>
          <a:p>
            <a:r>
              <a:rPr lang="en-US" dirty="0"/>
              <a:t>Operators must be able to identify equipment and basic components</a:t>
            </a:r>
          </a:p>
          <a:p>
            <a:r>
              <a:rPr lang="en-US" dirty="0"/>
              <a:t>Follows digestion, mostly mechanical</a:t>
            </a:r>
          </a:p>
          <a:p>
            <a:r>
              <a:rPr lang="en-US" dirty="0"/>
              <a:t>Types</a:t>
            </a:r>
          </a:p>
          <a:p>
            <a:pPr lvl="1"/>
            <a:r>
              <a:rPr lang="en-US" dirty="0"/>
              <a:t>Vacuum Filter Presses</a:t>
            </a:r>
          </a:p>
          <a:p>
            <a:pPr lvl="1"/>
            <a:r>
              <a:rPr lang="en-US" dirty="0"/>
              <a:t>Belt Filter Presses</a:t>
            </a:r>
          </a:p>
          <a:p>
            <a:pPr lvl="1"/>
            <a:r>
              <a:rPr lang="en-US" dirty="0"/>
              <a:t>Sludge Drying Beds</a:t>
            </a:r>
          </a:p>
          <a:p>
            <a:pPr lvl="1"/>
            <a:r>
              <a:rPr lang="en-US" dirty="0"/>
              <a:t>Centrifuges</a:t>
            </a:r>
          </a:p>
          <a:p>
            <a:pPr lvl="1"/>
            <a:r>
              <a:rPr lang="en-US" dirty="0"/>
              <a:t>Membrane/Filter Plate Presses</a:t>
            </a:r>
          </a:p>
          <a:p>
            <a:r>
              <a:rPr lang="en-US" dirty="0"/>
              <a:t>Use polymers to condition stabilized sludges</a:t>
            </a:r>
          </a:p>
        </p:txBody>
      </p:sp>
    </p:spTree>
    <p:extLst>
      <p:ext uri="{BB962C8B-B14F-4D97-AF65-F5344CB8AC3E}">
        <p14:creationId xmlns:p14="http://schemas.microsoft.com/office/powerpoint/2010/main" val="427711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92780-1DCF-20E2-C80E-DBE25D357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Vacuum Filter Presses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589A2-115D-6F4A-0DA6-35D552528E0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Dewaters the sludge by drawing a cake of sludge onto a belt drum and then sucking the water out of it.</a:t>
            </a:r>
          </a:p>
          <a:p>
            <a:r>
              <a:rPr lang="en-US" dirty="0"/>
              <a:t>The filter belt rotates through a vat of conditioned sludge and the vacuum draws the sludge onto the belt. </a:t>
            </a:r>
          </a:p>
          <a:p>
            <a:r>
              <a:rPr lang="en-US" dirty="0"/>
              <a:t>The sludge cake that is picked up on the belt moves out of the sludge vat and into the drying zone. </a:t>
            </a:r>
          </a:p>
          <a:p>
            <a:r>
              <a:rPr lang="en-US" dirty="0"/>
              <a:t>The vacuum continues to draw air through the sludge cake to dewater it until the belt leaves the drum. </a:t>
            </a:r>
          </a:p>
          <a:p>
            <a:r>
              <a:rPr lang="en-US" dirty="0"/>
              <a:t>Scraped off of the filter belt and carried by a conveyor to a disposal vehicle. </a:t>
            </a:r>
          </a:p>
          <a:p>
            <a:r>
              <a:rPr lang="en-US" dirty="0"/>
              <a:t>A set of spray nozzles wash the belt as it returns to the drum. </a:t>
            </a:r>
          </a:p>
          <a:p>
            <a:r>
              <a:rPr lang="en-US" dirty="0"/>
              <a:t>Produce solids in the 15-24% range </a:t>
            </a:r>
          </a:p>
          <a:p>
            <a:r>
              <a:rPr lang="en-US" dirty="0"/>
              <a:t>Uses a lot of energy.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7563A05-E36D-B1C2-399A-85B4391FFA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99855" y="2847975"/>
            <a:ext cx="5791781" cy="3345187"/>
          </a:xfrm>
        </p:spPr>
      </p:pic>
      <p:pic>
        <p:nvPicPr>
          <p:cNvPr id="7" name="Content Placeholder 6" descr="Fig 11.24 Vacuum Filter.jpg">
            <a:extLst>
              <a:ext uri="{FF2B5EF4-FFF2-40B4-BE49-F238E27FC236}">
                <a16:creationId xmlns:a16="http://schemas.microsoft.com/office/drawing/2014/main" id="{8AC41BFE-D229-6B3A-24B0-533F81154B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77303" y="910742"/>
            <a:ext cx="3462337" cy="260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42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27FAD-F155-2CC8-6B96-55A7D8244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Belt Filter Presses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901069-A730-C11E-0ED0-9D78864530C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Most simple and least expensive means of mechanically dewatering sludge</a:t>
            </a:r>
          </a:p>
          <a:p>
            <a:r>
              <a:rPr lang="en-US" dirty="0"/>
              <a:t>Same process as gravity belt thickener, but sludge is pressed between 2 porous belts controlled by a series of rollers</a:t>
            </a:r>
          </a:p>
          <a:p>
            <a:r>
              <a:rPr lang="en-US" dirty="0"/>
              <a:t>Sludge cake is then scraped from the belts and sent by conveyer to disposal truck</a:t>
            </a:r>
          </a:p>
          <a:p>
            <a:r>
              <a:rPr lang="en-US" dirty="0"/>
              <a:t>Set of spray nozzles are used to clean he belt.</a:t>
            </a:r>
          </a:p>
          <a:p>
            <a:r>
              <a:rPr lang="en-US" dirty="0"/>
              <a:t>Creates another side stream that returns water &amp; filtrate to the head of the plant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3CCBC93-ACBB-2126-9CE3-2781204FFAC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420" y="3639127"/>
            <a:ext cx="3198066" cy="2599571"/>
          </a:xfrm>
          <a:prstGeom prst="rect">
            <a:avLst/>
          </a:prstGeom>
        </p:spPr>
      </p:pic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4FFE7FE2-73AB-AA54-2C73-2CA18C031CF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6220" y="910743"/>
            <a:ext cx="5298467" cy="272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7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27FAD-F155-2CC8-6B96-55A7D8244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>
            <a:normAutofit/>
          </a:bodyPr>
          <a:lstStyle/>
          <a:p>
            <a:r>
              <a:rPr lang="en-US" dirty="0"/>
              <a:t>Belt Filter Presses</a:t>
            </a:r>
          </a:p>
        </p:txBody>
      </p:sp>
      <p:pic>
        <p:nvPicPr>
          <p:cNvPr id="20" name="Content Placeholder 1">
            <a:extLst>
              <a:ext uri="{FF2B5EF4-FFF2-40B4-BE49-F238E27FC236}">
                <a16:creationId xmlns:a16="http://schemas.microsoft.com/office/drawing/2014/main" id="{526FDC91-FB0B-AC17-D3B4-FD4C62E88B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59" y="1739195"/>
            <a:ext cx="10546994" cy="382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279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65B25-4CC2-AF40-DEA0-B47C955CE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Sludge Drying Beds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9AD407-AB65-E2B2-E334-7A9898652A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3708" y="1035049"/>
            <a:ext cx="5181600" cy="540929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Beds are shallow rectangular basins with a sand, asphalt, vacuum tray, or concrete bed and underdrain system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Dries by evaporation and gravity separation of the water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Placed on the bed in 10-12 inch pours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Underdrain valve is opened to allow the water that drains out of the bed to return to the head of the plant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Length of time it takes to dry the sludge will depend on the condition of the sludge and degree of digestion.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Seasonal temperature differences and compaction of the sand bed can also affect drying times.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Never put digester sludge in a drying bed that already has dry sludge in it.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Capable of drying to &gt; 95% Solids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70-80% typical TS%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7C666C2-E1D6-C39B-C9DB-76475370DB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294" y="3455490"/>
            <a:ext cx="4041998" cy="28500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3D7A29-F08A-02B1-9A7E-11692DF93D6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002" y="552451"/>
            <a:ext cx="3409964" cy="29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1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03F08-7A47-078E-EB54-708D81591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dirty="0"/>
              <a:t>Centrifuges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2F0A0B-64C0-8477-8AB9-4FB444BF9B5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47" y="3814618"/>
            <a:ext cx="5711052" cy="249093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5D2AD-2EC3-A957-9C68-0C67ADE0983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Centrifuges spin the conditioned sludge and separate the solids from the water by centrifugal force. </a:t>
            </a:r>
          </a:p>
          <a:p>
            <a:r>
              <a:rPr lang="en-US" dirty="0"/>
              <a:t>Spin cycle of a washing machine or certain carnival rides</a:t>
            </a:r>
          </a:p>
          <a:p>
            <a:r>
              <a:rPr lang="en-US" dirty="0"/>
              <a:t>2 types of centrifuges:</a:t>
            </a:r>
          </a:p>
          <a:p>
            <a:pPr lvl="1"/>
            <a:r>
              <a:rPr lang="en-US" dirty="0"/>
              <a:t>Batching centrifuge can only process a single load of sludge at a time</a:t>
            </a:r>
          </a:p>
          <a:p>
            <a:pPr lvl="1"/>
            <a:r>
              <a:rPr lang="en-US" dirty="0"/>
              <a:t>Scrolling centrifuge is designed to run with a continuous sludge flow.</a:t>
            </a:r>
          </a:p>
          <a:p>
            <a:r>
              <a:rPr lang="en-US" dirty="0"/>
              <a:t>Conditioned sludge is fed into one end of the centrifuge drum. </a:t>
            </a:r>
          </a:p>
          <a:p>
            <a:r>
              <a:rPr lang="en-US" dirty="0"/>
              <a:t>Solids are forced to the outside and a scrolling conveyor pushes them out one end of the unit</a:t>
            </a:r>
          </a:p>
          <a:p>
            <a:r>
              <a:rPr lang="en-US" dirty="0"/>
              <a:t>Water that is left behind, known as </a:t>
            </a:r>
            <a:r>
              <a:rPr lang="en-US" b="1" i="1" u="sng" dirty="0"/>
              <a:t>centrate</a:t>
            </a:r>
            <a:r>
              <a:rPr lang="en-US" dirty="0"/>
              <a:t>, collects in the center and overflows to drain as a side stream</a:t>
            </a:r>
          </a:p>
          <a:p>
            <a:r>
              <a:rPr lang="en-US" dirty="0"/>
              <a:t>High energy use and hearing hazard</a:t>
            </a:r>
          </a:p>
          <a:p>
            <a:r>
              <a:rPr lang="en-US" dirty="0"/>
              <a:t>20-40% TS</a:t>
            </a:r>
          </a:p>
        </p:txBody>
      </p:sp>
      <p:pic>
        <p:nvPicPr>
          <p:cNvPr id="6" name="Content Placeholder 7" descr="Fig 11.20 Centrifuge.jpg">
            <a:extLst>
              <a:ext uri="{FF2B5EF4-FFF2-40B4-BE49-F238E27FC236}">
                <a16:creationId xmlns:a16="http://schemas.microsoft.com/office/drawing/2014/main" id="{38D43AF7-8063-4EB4-FE04-F25D485345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3708" y="651164"/>
            <a:ext cx="1673573" cy="11924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90A041-2EA7-4DBE-3974-4751703895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81" y="651164"/>
            <a:ext cx="2133786" cy="1600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68063E-D5F6-A695-F0FB-5E4D69B390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31" y="1843568"/>
            <a:ext cx="2779142" cy="1973235"/>
          </a:xfrm>
          <a:prstGeom prst="rect">
            <a:avLst/>
          </a:prstGeom>
        </p:spPr>
      </p:pic>
      <p:pic>
        <p:nvPicPr>
          <p:cNvPr id="10" name="Picture 2" descr="154">
            <a:extLst>
              <a:ext uri="{FF2B5EF4-FFF2-40B4-BE49-F238E27FC236}">
                <a16:creationId xmlns:a16="http://schemas.microsoft.com/office/drawing/2014/main" id="{BEDCC226-931F-C411-BA73-D5A259DD3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972" y="1967578"/>
            <a:ext cx="2576735" cy="184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Content Placeholder 7">
            <a:extLst>
              <a:ext uri="{FF2B5EF4-FFF2-40B4-BE49-F238E27FC236}">
                <a16:creationId xmlns:a16="http://schemas.microsoft.com/office/drawing/2014/main" id="{956D8CD1-6DF8-8965-50D8-42D0933911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945" y="673633"/>
            <a:ext cx="1768762" cy="133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2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786EC-E8D9-6DB7-CDD0-043365292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Membrane/Filter Plate Presses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9CB14-43B6-EE26-26C4-4A9B3AD202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3708" y="910742"/>
            <a:ext cx="5181600" cy="539480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Recessed-plate filter presses are among the oldest types of dewatering devices</a:t>
            </a:r>
          </a:p>
          <a:p>
            <a:r>
              <a:rPr lang="en-US" dirty="0"/>
              <a:t>Produce the highest cake solids concentration of any mechanical dewatering equipment (35-50% TS)</a:t>
            </a:r>
          </a:p>
          <a:p>
            <a:r>
              <a:rPr lang="en-US" dirty="0"/>
              <a:t>Two plates are joined to create a chamber to pressurize solids and squeeze out liquid through a filter cloth lining the chamber.  </a:t>
            </a:r>
          </a:p>
          <a:p>
            <a:r>
              <a:rPr lang="en-US" dirty="0"/>
              <a:t>Several plates (ranging from 12 to 80, depending on the capacity required) are suspended from a frame face to face. to form a series of chambers.</a:t>
            </a:r>
          </a:p>
          <a:p>
            <a:r>
              <a:rPr lang="en-US" dirty="0"/>
              <a:t>Conditioned solids are pumped into the center hole to fill each chamber.  </a:t>
            </a:r>
          </a:p>
          <a:p>
            <a:r>
              <a:rPr lang="en-US" dirty="0"/>
              <a:t>Pressure increased by:</a:t>
            </a:r>
          </a:p>
          <a:p>
            <a:pPr lvl="1"/>
            <a:r>
              <a:rPr lang="en-US" dirty="0"/>
              <a:t>Adding more conditioned solids (fixed volume press)</a:t>
            </a:r>
          </a:p>
          <a:p>
            <a:pPr lvl="1"/>
            <a:r>
              <a:rPr lang="en-US" dirty="0"/>
              <a:t>Expanding a membrane (variable volume press)</a:t>
            </a:r>
          </a:p>
          <a:p>
            <a:r>
              <a:rPr lang="en-US" dirty="0"/>
              <a:t>Solids are retained on the filter cloth while liquid passes through and is drained away from the machine.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826DF-E2C3-1A2B-1365-0CB480406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7708" y="910742"/>
            <a:ext cx="5181600" cy="539480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Free water is released and passes through the filter cloth during the filling phase.  </a:t>
            </a:r>
          </a:p>
          <a:p>
            <a:r>
              <a:rPr lang="en-US" dirty="0"/>
              <a:t>Pressure builds as the chamber fills with solids beginning the consolidation process</a:t>
            </a:r>
          </a:p>
          <a:p>
            <a:r>
              <a:rPr lang="en-US" dirty="0"/>
              <a:t>Required filtration pressure (100 psi to 225 psi).  </a:t>
            </a:r>
          </a:p>
          <a:p>
            <a:r>
              <a:rPr lang="en-US" dirty="0"/>
              <a:t>Cake is formed until a set-point of low filtrate flow is reached to indicate the end of the cycle.</a:t>
            </a:r>
          </a:p>
        </p:txBody>
      </p:sp>
      <p:pic>
        <p:nvPicPr>
          <p:cNvPr id="5" name="Content Placeholder 6" descr="Fig 11.21 Filter Press Diagram.jpg">
            <a:extLst>
              <a:ext uri="{FF2B5EF4-FFF2-40B4-BE49-F238E27FC236}">
                <a16:creationId xmlns:a16="http://schemas.microsoft.com/office/drawing/2014/main" id="{842F8FB6-878F-5F0D-8A4B-75E08DFD62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39114" y="3078846"/>
            <a:ext cx="3259138" cy="37560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A9523F-35F2-D78B-94C4-AA5B1BD8B3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68159" y="5024582"/>
            <a:ext cx="2800349" cy="1404793"/>
          </a:xfrm>
          <a:prstGeom prst="rect">
            <a:avLst/>
          </a:prstGeom>
        </p:spPr>
      </p:pic>
      <p:pic>
        <p:nvPicPr>
          <p:cNvPr id="8" name="Picture 7" descr="A close-up of a device&#10;&#10;Description automatically generated">
            <a:extLst>
              <a:ext uri="{FF2B5EF4-FFF2-40B4-BE49-F238E27FC236}">
                <a16:creationId xmlns:a16="http://schemas.microsoft.com/office/drawing/2014/main" id="{7A45DFDB-D14C-26D0-678B-9240707EDD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293" y="3306800"/>
            <a:ext cx="3013943" cy="165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4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7009A-69FC-7CBF-C0FC-BD8995A47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Disposal &amp; Reuse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33A661-FA16-BC40-DC9B-990FB14C6B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550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B4C0C-E541-4979-85DB-A5B865F6C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Aerial View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EBD34FC-BDB8-EB4B-C172-C9C090F3F9B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ED9A4B-46FF-7348-2293-0DEFB941C14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Solids Building and Drying Beds SEWRP</a:t>
            </a:r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CA23B-14B6-23A2-66B3-04B6AA7A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Disposal &amp; Reuse</a:t>
            </a:r>
          </a:p>
        </p:txBody>
      </p:sp>
      <p:pic>
        <p:nvPicPr>
          <p:cNvPr id="4" name="Picture 3" descr="A pile of dirt in front of trees&#10;&#10;Description automatically generated">
            <a:extLst>
              <a:ext uri="{FF2B5EF4-FFF2-40B4-BE49-F238E27FC236}">
                <a16:creationId xmlns:a16="http://schemas.microsoft.com/office/drawing/2014/main" id="{20C19EF7-9D5E-E2FD-B67B-2701EDD23C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395" y="686327"/>
            <a:ext cx="4822005" cy="2146783"/>
          </a:xfrm>
          <a:prstGeom prst="rect">
            <a:avLst/>
          </a:prstGeom>
        </p:spPr>
      </p:pic>
      <p:pic>
        <p:nvPicPr>
          <p:cNvPr id="6" name="Picture 5" descr="A dump truck in a field&#10;&#10;Description automatically generated">
            <a:extLst>
              <a:ext uri="{FF2B5EF4-FFF2-40B4-BE49-F238E27FC236}">
                <a16:creationId xmlns:a16="http://schemas.microsoft.com/office/drawing/2014/main" id="{3CBC8676-B5B8-83F2-A7DB-04CBC3FD06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685799"/>
            <a:ext cx="4200236" cy="3150177"/>
          </a:xfrm>
          <a:prstGeom prst="rect">
            <a:avLst/>
          </a:prstGeom>
        </p:spPr>
      </p:pic>
      <p:pic>
        <p:nvPicPr>
          <p:cNvPr id="8" name="Picture 7" descr="A bulldozer in a dump&#10;&#10;Description automatically generated">
            <a:extLst>
              <a:ext uri="{FF2B5EF4-FFF2-40B4-BE49-F238E27FC236}">
                <a16:creationId xmlns:a16="http://schemas.microsoft.com/office/drawing/2014/main" id="{C8A0F55D-EF1D-9BC8-3431-72836880DE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875" y="3826492"/>
            <a:ext cx="1926670" cy="2507784"/>
          </a:xfrm>
          <a:prstGeom prst="rect">
            <a:avLst/>
          </a:prstGeom>
        </p:spPr>
      </p:pic>
      <p:pic>
        <p:nvPicPr>
          <p:cNvPr id="10" name="Picture 9" descr="Diagram of a diagram of a gas filter&#10;&#10;Description automatically generated">
            <a:extLst>
              <a:ext uri="{FF2B5EF4-FFF2-40B4-BE49-F238E27FC236}">
                <a16:creationId xmlns:a16="http://schemas.microsoft.com/office/drawing/2014/main" id="{616FDBD8-34D9-AB57-62EB-ABDA0BB6FE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797" y="2880589"/>
            <a:ext cx="7311528" cy="344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8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3E73E-9A65-9A06-B830-9D12728E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Disposal &amp; Reuse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B6276-961D-ACE3-2C45-D66F9FDDE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Once sufficiently dewatered, sludge is disposed of  or reused by:</a:t>
            </a:r>
          </a:p>
          <a:p>
            <a:pPr lvl="1"/>
            <a:r>
              <a:rPr lang="en-US" dirty="0"/>
              <a:t>Incineration - rare due to Clean Air Act rules</a:t>
            </a:r>
          </a:p>
          <a:p>
            <a:pPr lvl="1"/>
            <a:r>
              <a:rPr lang="en-US" dirty="0"/>
              <a:t>Sanitary landfill</a:t>
            </a:r>
          </a:p>
          <a:p>
            <a:pPr lvl="1"/>
            <a:r>
              <a:rPr lang="en-US" dirty="0"/>
              <a:t>Land application</a:t>
            </a:r>
          </a:p>
          <a:p>
            <a:pPr lvl="1"/>
            <a:r>
              <a:rPr lang="en-US" dirty="0"/>
              <a:t>Composting</a:t>
            </a:r>
          </a:p>
          <a:p>
            <a:r>
              <a:rPr lang="en-US" dirty="0"/>
              <a:t>Federal regulations for the use or disposal of sewage sludge were promulgated in 1993 under 40 CFR Part 503. </a:t>
            </a:r>
          </a:p>
          <a:p>
            <a:r>
              <a:rPr lang="en-US" dirty="0"/>
              <a:t>The 503 sludge regulations commonly referred to as '503s'</a:t>
            </a:r>
          </a:p>
          <a:p>
            <a:r>
              <a:rPr lang="en-US" dirty="0"/>
              <a:t>503 applies to virtually any primary and secondary sludge and scum produced as a result of wastewater treatment and even covers some disposal practices for domestic septage. </a:t>
            </a:r>
          </a:p>
          <a:p>
            <a:r>
              <a:rPr lang="en-US" dirty="0"/>
              <a:t>503 specifies two types of activity; </a:t>
            </a:r>
          </a:p>
          <a:p>
            <a:pPr lvl="1"/>
            <a:r>
              <a:rPr lang="en-US" dirty="0"/>
              <a:t>Beneficial use (Reuse)</a:t>
            </a:r>
          </a:p>
          <a:p>
            <a:pPr lvl="1"/>
            <a:r>
              <a:rPr lang="en-US" dirty="0"/>
              <a:t>Disposal</a:t>
            </a:r>
          </a:p>
          <a:p>
            <a:r>
              <a:rPr lang="en-US" dirty="0"/>
              <a:t>Permits or approval from:</a:t>
            </a:r>
          </a:p>
          <a:p>
            <a:pPr lvl="1"/>
            <a:r>
              <a:rPr lang="en-US" dirty="0"/>
              <a:t>EPA</a:t>
            </a:r>
          </a:p>
          <a:p>
            <a:pPr lvl="1"/>
            <a:r>
              <a:rPr lang="en-US" dirty="0"/>
              <a:t>New Mexico Environment Department’s Ground Water Quality Bureau (NMEDGWQB)</a:t>
            </a:r>
          </a:p>
          <a:p>
            <a:pPr lvl="1"/>
            <a:r>
              <a:rPr lang="en-US" dirty="0"/>
              <a:t>Surface Water Quality Bureau (NMED-SWQB)</a:t>
            </a:r>
          </a:p>
          <a:p>
            <a:pPr lvl="1"/>
            <a:r>
              <a:rPr lang="en-US" dirty="0"/>
              <a:t>Solid Waste Bureau (NMED-SWB)</a:t>
            </a:r>
          </a:p>
          <a:p>
            <a:pPr lvl="1"/>
            <a:r>
              <a:rPr lang="en-US" dirty="0"/>
              <a:t>DOT</a:t>
            </a:r>
          </a:p>
        </p:txBody>
      </p:sp>
    </p:spTree>
    <p:extLst>
      <p:ext uri="{BB962C8B-B14F-4D97-AF65-F5344CB8AC3E}">
        <p14:creationId xmlns:p14="http://schemas.microsoft.com/office/powerpoint/2010/main" val="86787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E54EF-125E-5E5F-E304-C9FDB8BD5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Disposal &amp; Reuse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AA180-B804-E587-A0E1-F58182650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708" y="771525"/>
            <a:ext cx="10547928" cy="5530519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Beneficial use (Reuse)</a:t>
            </a:r>
          </a:p>
          <a:p>
            <a:pPr lvl="1"/>
            <a:r>
              <a:rPr lang="en-US" dirty="0"/>
              <a:t>Surface Disposal or Land Application, either in bulk or in bags to public contact sites. (includes Composting)</a:t>
            </a:r>
          </a:p>
          <a:p>
            <a:pPr lvl="1"/>
            <a:r>
              <a:rPr lang="en-US" dirty="0"/>
              <a:t>Land Application, in bulk to non-public contact sites. (includes Composting)</a:t>
            </a:r>
          </a:p>
          <a:p>
            <a:r>
              <a:rPr lang="en-US" dirty="0"/>
              <a:t>Disposal</a:t>
            </a:r>
          </a:p>
          <a:p>
            <a:pPr lvl="1"/>
            <a:r>
              <a:rPr lang="en-US" dirty="0"/>
              <a:t>Incineration</a:t>
            </a:r>
          </a:p>
          <a:p>
            <a:pPr lvl="1"/>
            <a:r>
              <a:rPr lang="en-US" dirty="0"/>
              <a:t>Municipal landfill is an acceptable </a:t>
            </a:r>
          </a:p>
          <a:p>
            <a:pPr lvl="2"/>
            <a:r>
              <a:rPr lang="en-US" dirty="0"/>
              <a:t>Covered under NM Solid Water Bureau regulations, </a:t>
            </a:r>
            <a:r>
              <a:rPr lang="en-US" b="1" i="1" dirty="0"/>
              <a:t>not</a:t>
            </a:r>
            <a:r>
              <a:rPr lang="en-US" dirty="0"/>
              <a:t> 40 CFR 503.</a:t>
            </a:r>
          </a:p>
          <a:p>
            <a:r>
              <a:rPr lang="en-US" dirty="0"/>
              <a:t>503 sets requirements for:</a:t>
            </a:r>
          </a:p>
          <a:p>
            <a:pPr lvl="1"/>
            <a:r>
              <a:rPr lang="en-US" dirty="0"/>
              <a:t>Reduction of pathogens</a:t>
            </a:r>
          </a:p>
          <a:p>
            <a:pPr lvl="1"/>
            <a:r>
              <a:rPr lang="en-US" dirty="0"/>
              <a:t>Reduction of the vector attraction of the sludge</a:t>
            </a:r>
          </a:p>
          <a:p>
            <a:pPr lvl="1"/>
            <a:r>
              <a:rPr lang="en-US" dirty="0"/>
              <a:t>Pollutant limits for heavy metals and PCBs</a:t>
            </a:r>
          </a:p>
          <a:p>
            <a:pPr lvl="1"/>
            <a:r>
              <a:rPr lang="en-US" dirty="0"/>
              <a:t>Restrictions for land application and surface disposal sites</a:t>
            </a:r>
          </a:p>
          <a:p>
            <a:pPr lvl="1"/>
            <a:r>
              <a:rPr lang="en-US" dirty="0"/>
              <a:t>Management practices for land application and surface disposal activities</a:t>
            </a:r>
          </a:p>
          <a:p>
            <a:r>
              <a:rPr lang="en-US" dirty="0"/>
              <a:t>503 sets a limit on how long sludge can be stored at a wastewater treatment plant before it must be beneficially re-used or disposed. </a:t>
            </a:r>
          </a:p>
          <a:p>
            <a:r>
              <a:rPr lang="en-US" dirty="0"/>
              <a:t>If sludge remains in storage for more than two (2) years, the site is considered a surface disposal site and all applicable aspects of the 503 regulations must be met, unless the owner/operator can demonstrate the storage constitutes treatment based on operational practices</a:t>
            </a:r>
          </a:p>
          <a:p>
            <a:r>
              <a:rPr lang="en-US" dirty="0"/>
              <a:t>FAILURE TO ABIDE BY THESE LAWS CAN LEAD TO CIVIL AND EVEN CRIMINAL PROSECUTION.</a:t>
            </a:r>
          </a:p>
        </p:txBody>
      </p:sp>
    </p:spTree>
    <p:extLst>
      <p:ext uri="{BB962C8B-B14F-4D97-AF65-F5344CB8AC3E}">
        <p14:creationId xmlns:p14="http://schemas.microsoft.com/office/powerpoint/2010/main" val="77899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88A76-E96C-5B24-5806-88D2A11DA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&amp; Testing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03BF9E-3B4D-6A6E-DB81-324790785F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806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C57F3-E82A-4B45-53FF-99E03EB9C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&amp;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692B6-B5C9-8083-B98F-213EA8814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Operators perform basic sampling and testing of sludge to monitor solids handling and digestion.</a:t>
            </a:r>
          </a:p>
          <a:p>
            <a:r>
              <a:rPr lang="en-US" b="1" dirty="0"/>
              <a:t>Sampling Practices</a:t>
            </a:r>
          </a:p>
          <a:p>
            <a:pPr lvl="1"/>
            <a:r>
              <a:rPr lang="en-US" dirty="0"/>
              <a:t>Collect representative sludge samples</a:t>
            </a:r>
          </a:p>
          <a:p>
            <a:pPr lvl="1"/>
            <a:r>
              <a:rPr lang="en-US" dirty="0"/>
              <a:t>Use proper containers and labeling</a:t>
            </a:r>
          </a:p>
          <a:p>
            <a:pPr lvl="1"/>
            <a:r>
              <a:rPr lang="en-US" dirty="0"/>
              <a:t>Avoid contamination</a:t>
            </a:r>
          </a:p>
          <a:p>
            <a:pPr lvl="1"/>
            <a:r>
              <a:rPr lang="en-US" dirty="0"/>
              <a:t>Deliver samples promptly for analysis</a:t>
            </a:r>
          </a:p>
          <a:p>
            <a:r>
              <a:rPr lang="en-US" b="1" dirty="0"/>
              <a:t>Tests Performed</a:t>
            </a:r>
          </a:p>
          <a:p>
            <a:pPr lvl="1"/>
            <a:r>
              <a:rPr lang="en-US" b="1" dirty="0"/>
              <a:t>Percent Solids (TS%)</a:t>
            </a:r>
            <a:r>
              <a:rPr lang="en-US" dirty="0"/>
              <a:t> – determines dryness and readiness for dewatering or disposal</a:t>
            </a:r>
          </a:p>
          <a:p>
            <a:pPr lvl="1"/>
            <a:r>
              <a:rPr lang="en-US" b="1" dirty="0"/>
              <a:t>pH</a:t>
            </a:r>
            <a:r>
              <a:rPr lang="en-US" dirty="0"/>
              <a:t> – ensures sludge is not excessively acidic or alkaline</a:t>
            </a:r>
          </a:p>
          <a:p>
            <a:pPr lvl="1"/>
            <a:r>
              <a:rPr lang="en-US" b="1" dirty="0"/>
              <a:t>Temperature</a:t>
            </a:r>
            <a:r>
              <a:rPr lang="en-US" dirty="0"/>
              <a:t> – confirms digestion activity (especially aerobic digestion)</a:t>
            </a:r>
          </a:p>
          <a:p>
            <a:pPr lvl="1"/>
            <a:r>
              <a:rPr lang="en-US" b="1" dirty="0"/>
              <a:t>Dissolved Oxygen (DO)</a:t>
            </a:r>
            <a:r>
              <a:rPr lang="en-US" dirty="0"/>
              <a:t> – verifies aerobic digestion conditions</a:t>
            </a:r>
          </a:p>
          <a:p>
            <a:pPr lvl="1"/>
            <a:r>
              <a:rPr lang="en-US" b="1" dirty="0"/>
              <a:t>Odor and appearance</a:t>
            </a:r>
            <a:r>
              <a:rPr lang="en-US" dirty="0"/>
              <a:t> – identifies septic sludge, scum, grit, or grease</a:t>
            </a:r>
          </a:p>
          <a:p>
            <a:pPr lvl="1"/>
            <a:r>
              <a:rPr lang="en-US" b="1" dirty="0"/>
              <a:t>Sludge depth/blanket measurements</a:t>
            </a:r>
            <a:r>
              <a:rPr lang="en-US" dirty="0"/>
              <a:t> – monitors accumulation in digesters or clarigesters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99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133C7-E631-1F96-D127-0A0DD38A5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FFA45-C299-DF39-09EA-E42A68A34C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3707" y="1035050"/>
            <a:ext cx="5923149" cy="52705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Collect representative sludge samples</a:t>
            </a:r>
          </a:p>
          <a:p>
            <a:pPr lvl="1"/>
            <a:r>
              <a:rPr lang="en-US" dirty="0"/>
              <a:t>Collected by:</a:t>
            </a:r>
          </a:p>
          <a:p>
            <a:pPr lvl="2"/>
            <a:r>
              <a:rPr lang="en-US" dirty="0"/>
              <a:t>Sludge Judge used to measure sludge blanket depth and collect vertical profile samples</a:t>
            </a:r>
          </a:p>
          <a:p>
            <a:pPr lvl="2"/>
            <a:r>
              <a:rPr lang="en-US" dirty="0"/>
              <a:t>Bottle on the end of a pole used to grab samples from tanks or digesters</a:t>
            </a:r>
          </a:p>
          <a:p>
            <a:pPr lvl="2"/>
            <a:r>
              <a:rPr lang="en-US" dirty="0"/>
              <a:t>Sample port controlled by a valve used to collect sludge directly from piping or draw‑off lines</a:t>
            </a:r>
          </a:p>
          <a:p>
            <a:pPr lvl="1"/>
            <a:r>
              <a:rPr lang="en-US" dirty="0"/>
              <a:t>Middle zone is the “sweet spot”</a:t>
            </a:r>
          </a:p>
          <a:p>
            <a:pPr lvl="2"/>
            <a:r>
              <a:rPr lang="en-US" dirty="0"/>
              <a:t>Best mixture of solids and liquid</a:t>
            </a:r>
          </a:p>
          <a:p>
            <a:pPr lvl="2"/>
            <a:r>
              <a:rPr lang="en-US" dirty="0"/>
              <a:t>Most representative of digested sludge</a:t>
            </a:r>
          </a:p>
          <a:p>
            <a:pPr lvl="1"/>
            <a:r>
              <a:rPr lang="en-US" dirty="0"/>
              <a:t>Avoid the top layer</a:t>
            </a:r>
          </a:p>
          <a:p>
            <a:pPr lvl="2"/>
            <a:r>
              <a:rPr lang="en-US" dirty="0"/>
              <a:t>Contains scum, grease, floating solids, gas pockets</a:t>
            </a:r>
          </a:p>
          <a:p>
            <a:pPr lvl="1"/>
            <a:r>
              <a:rPr lang="en-US" dirty="0"/>
              <a:t>Avoid the bottom layer</a:t>
            </a:r>
          </a:p>
          <a:p>
            <a:pPr lvl="2"/>
            <a:r>
              <a:rPr lang="en-US" dirty="0"/>
              <a:t>Contains grit, sand, heavy inorganics, overly settled material</a:t>
            </a:r>
          </a:p>
          <a:p>
            <a:pPr lvl="1"/>
            <a:r>
              <a:rPr lang="en-US" dirty="0"/>
              <a:t>Avoid sampling next to or near</a:t>
            </a:r>
          </a:p>
          <a:p>
            <a:pPr lvl="2"/>
            <a:r>
              <a:rPr lang="en-US" dirty="0"/>
              <a:t>Injectors (air or chemical)</a:t>
            </a:r>
          </a:p>
          <a:p>
            <a:pPr lvl="2"/>
            <a:r>
              <a:rPr lang="en-US" dirty="0"/>
              <a:t>Influent/effluent piping unless required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1F7B71D-549E-3FEC-42E6-E676A6A916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492" y="3670300"/>
            <a:ext cx="2286000" cy="1809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1FCD3B-AF14-9599-C9DD-F239394818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292" y="1143000"/>
            <a:ext cx="2286000" cy="2286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705720-D6F9-A0B7-0F7E-D15253A3F9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492" y="1371600"/>
            <a:ext cx="4114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69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83CD7-9136-B615-8A31-7E4206F63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A611C-5E9B-C123-B06C-538687821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75823-84ED-0511-4F35-45FC9EFF5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Use proper containers and labeling</a:t>
            </a:r>
          </a:p>
          <a:p>
            <a:pPr lvl="1"/>
            <a:r>
              <a:rPr lang="en-US" dirty="0"/>
              <a:t>Container Selection</a:t>
            </a:r>
          </a:p>
          <a:p>
            <a:pPr lvl="2"/>
            <a:r>
              <a:rPr lang="en-US" dirty="0"/>
              <a:t>Choose containers based on the test: TS%, pH, temperature, DO, odor/appearance</a:t>
            </a:r>
          </a:p>
          <a:p>
            <a:pPr lvl="2"/>
            <a:r>
              <a:rPr lang="en-US" dirty="0"/>
              <a:t>Container type depends on the test:</a:t>
            </a:r>
          </a:p>
          <a:p>
            <a:pPr lvl="3"/>
            <a:r>
              <a:rPr lang="en-US" dirty="0"/>
              <a:t>Glass for chemical stability</a:t>
            </a:r>
          </a:p>
          <a:p>
            <a:pPr lvl="3"/>
            <a:r>
              <a:rPr lang="en-US" dirty="0"/>
              <a:t>Plastic (PPE) for general sludge samples</a:t>
            </a:r>
          </a:p>
          <a:p>
            <a:pPr lvl="3"/>
            <a:r>
              <a:rPr lang="en-US" dirty="0"/>
              <a:t>Clear for visual/odor checks</a:t>
            </a:r>
          </a:p>
          <a:p>
            <a:pPr lvl="3"/>
            <a:r>
              <a:rPr lang="en-US" dirty="0"/>
              <a:t>Darkened/amber for light‑sensitive tests</a:t>
            </a:r>
          </a:p>
          <a:p>
            <a:pPr lvl="2"/>
            <a:r>
              <a:rPr lang="en-US" dirty="0"/>
              <a:t>Sample Volume</a:t>
            </a:r>
          </a:p>
          <a:p>
            <a:pPr lvl="3"/>
            <a:r>
              <a:rPr lang="en-US" dirty="0"/>
              <a:t>Collect enough sample to perform all required tests</a:t>
            </a:r>
          </a:p>
          <a:p>
            <a:pPr lvl="3"/>
            <a:r>
              <a:rPr lang="en-US" dirty="0"/>
              <a:t>Avoid overfilling — leave headspace if temperature or DO will be measured</a:t>
            </a:r>
          </a:p>
          <a:p>
            <a:pPr lvl="1"/>
            <a:r>
              <a:rPr lang="en-US" dirty="0"/>
              <a:t>Labeling &amp; Chain of Custody (CoC)</a:t>
            </a:r>
          </a:p>
          <a:p>
            <a:pPr lvl="2"/>
            <a:r>
              <a:rPr lang="en-US" dirty="0"/>
              <a:t>Every sample bottle must be labeled and logged with:</a:t>
            </a:r>
          </a:p>
          <a:p>
            <a:pPr lvl="2"/>
            <a:r>
              <a:rPr lang="en-US" dirty="0"/>
              <a:t>Date</a:t>
            </a:r>
          </a:p>
          <a:p>
            <a:pPr lvl="2"/>
            <a:r>
              <a:rPr lang="en-US" dirty="0"/>
              <a:t>Time</a:t>
            </a:r>
          </a:p>
          <a:p>
            <a:pPr lvl="2"/>
            <a:r>
              <a:rPr lang="en-US" dirty="0"/>
              <a:t>Location / Sample point</a:t>
            </a:r>
          </a:p>
          <a:p>
            <a:pPr lvl="2"/>
            <a:r>
              <a:rPr lang="en-US" dirty="0"/>
              <a:t>Test(s) to be performed</a:t>
            </a:r>
          </a:p>
          <a:p>
            <a:pPr lvl="2"/>
            <a:r>
              <a:rPr lang="en-US" dirty="0"/>
              <a:t>Sampler initials</a:t>
            </a:r>
          </a:p>
          <a:p>
            <a:pPr lvl="2"/>
            <a:r>
              <a:rPr lang="en-US" dirty="0"/>
              <a:t>Permit ID (if required)</a:t>
            </a:r>
          </a:p>
          <a:p>
            <a:pPr lvl="1"/>
            <a:r>
              <a:rPr lang="en-US" dirty="0"/>
              <a:t>Avoid contamination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152446-1D09-907C-2DE7-9A70DE98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931" y="1897684"/>
            <a:ext cx="296227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709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CA3B7-8C94-E228-DDC4-2941EED37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DBCA0-3522-3339-00F0-856BAA363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E8EAE-6B37-8910-DB5F-5EBCF0FC2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Proper delivery ensures sludge samples remain valid for testing.</a:t>
            </a:r>
          </a:p>
          <a:p>
            <a:r>
              <a:rPr lang="en-US" b="1" dirty="0"/>
              <a:t>Delivery Requirements</a:t>
            </a:r>
          </a:p>
          <a:p>
            <a:pPr lvl="1"/>
            <a:r>
              <a:rPr lang="en-US" b="1" dirty="0"/>
              <a:t>Know the test timing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Some tests must be run </a:t>
            </a:r>
            <a:r>
              <a:rPr lang="en-US" b="1" dirty="0"/>
              <a:t>within 15 minutes</a:t>
            </a:r>
            <a:r>
              <a:rPr lang="en-US" dirty="0"/>
              <a:t> of collection (temperature, DO, odor/appearance).</a:t>
            </a:r>
          </a:p>
          <a:p>
            <a:pPr lvl="1"/>
            <a:r>
              <a:rPr lang="en-US" b="1" dirty="0"/>
              <a:t>Cooling / Ice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If required, place samples on </a:t>
            </a:r>
            <a:r>
              <a:rPr lang="en-US" b="1" dirty="0"/>
              <a:t>ice immediately</a:t>
            </a:r>
            <a:r>
              <a:rPr lang="en-US" dirty="0"/>
              <a:t> to slow biological activity and preserve accuracy.</a:t>
            </a:r>
          </a:p>
          <a:p>
            <a:pPr lvl="1"/>
            <a:r>
              <a:rPr lang="en-US" b="1" dirty="0"/>
              <a:t>Avoid shaking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Shaking can introduce oxygen, disturb solids, or alter DO and temperature readings.</a:t>
            </a:r>
          </a:p>
          <a:p>
            <a:pPr lvl="1"/>
            <a:r>
              <a:rPr lang="en-US" b="1" dirty="0"/>
              <a:t>Avoid sunlight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Heat and UV exposure can change sample chemistry and invalidate results.</a:t>
            </a:r>
          </a:p>
          <a:p>
            <a:pPr lvl="1"/>
            <a:r>
              <a:rPr lang="en-US" b="1" dirty="0"/>
              <a:t>Transport quickly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Deliver samples to the lab </a:t>
            </a:r>
            <a:r>
              <a:rPr lang="en-US" b="1" dirty="0"/>
              <a:t>as soon as possible</a:t>
            </a:r>
            <a:r>
              <a:rPr lang="en-US" dirty="0"/>
              <a:t> unless the test is performed </a:t>
            </a:r>
            <a:r>
              <a:rPr lang="en-US" b="1" dirty="0"/>
              <a:t>on‑site</a:t>
            </a:r>
            <a:r>
              <a:rPr lang="en-US" dirty="0"/>
              <a:t>.</a:t>
            </a:r>
          </a:p>
          <a:p>
            <a:r>
              <a:rPr lang="en-US" b="1" dirty="0"/>
              <a:t>On‑Site Testing</a:t>
            </a:r>
          </a:p>
          <a:p>
            <a:pPr lvl="1"/>
            <a:r>
              <a:rPr lang="en-US" dirty="0"/>
              <a:t>Some parameters (temperature, DO, odor/appearance) are best done </a:t>
            </a:r>
            <a:r>
              <a:rPr lang="en-US" b="1" dirty="0"/>
              <a:t>immediately at the sampling point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577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CA785-3657-41B6-B228-C92C4803D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A4C7F-CF1B-499B-B9D4-DB95FCB3E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708" y="998524"/>
            <a:ext cx="10547928" cy="530352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Direct Read:</a:t>
            </a:r>
          </a:p>
          <a:p>
            <a:pPr lvl="1"/>
            <a:r>
              <a:rPr lang="en-US" dirty="0"/>
              <a:t>An instrument that gives you the value and no calculations are necessary</a:t>
            </a:r>
          </a:p>
          <a:p>
            <a:pPr lvl="1"/>
            <a:r>
              <a:rPr lang="en-US" dirty="0"/>
              <a:t>Examples:</a:t>
            </a:r>
          </a:p>
          <a:p>
            <a:pPr lvl="2"/>
            <a:r>
              <a:rPr lang="en-US" dirty="0"/>
              <a:t>pH meter (no units)</a:t>
            </a:r>
          </a:p>
          <a:p>
            <a:pPr lvl="2"/>
            <a:r>
              <a:rPr lang="en-US" dirty="0"/>
              <a:t>Dissolved Oxygen Probe (DO), mg/L</a:t>
            </a:r>
          </a:p>
          <a:p>
            <a:pPr lvl="2"/>
            <a:r>
              <a:rPr lang="en-US" dirty="0"/>
              <a:t>Temperature, ˚F or ˚C</a:t>
            </a:r>
          </a:p>
          <a:p>
            <a:pPr lvl="2"/>
            <a:r>
              <a:rPr lang="en-US" dirty="0"/>
              <a:t>Chlorometer (Chlorine) mg/L</a:t>
            </a:r>
          </a:p>
          <a:p>
            <a:pPr lvl="1"/>
            <a:r>
              <a:rPr lang="en-US" dirty="0"/>
              <a:t>Must perform calibration check prior to sampling </a:t>
            </a:r>
          </a:p>
          <a:p>
            <a:pPr lvl="1" indent="0">
              <a:buNone/>
            </a:pPr>
            <a:r>
              <a:rPr lang="en-US" dirty="0"/>
              <a:t>every day before 1st use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Be aware that not all procedures are approved by the EPA or TCEQ</a:t>
            </a:r>
          </a:p>
          <a:p>
            <a:pPr lvl="1"/>
            <a:r>
              <a:rPr lang="en-US" dirty="0"/>
              <a:t>EPA compliant DOES NOT mean approved</a:t>
            </a:r>
          </a:p>
          <a:p>
            <a:pPr lvl="1"/>
            <a:r>
              <a:rPr lang="en-US" dirty="0"/>
              <a:t>When in doubt, check the record. 40 CFR §136.3</a:t>
            </a:r>
          </a:p>
          <a:p>
            <a:pPr marL="228600" lvl="1" indent="0">
              <a:buNone/>
            </a:pPr>
            <a:endParaRPr lang="en-US" dirty="0"/>
          </a:p>
          <a:p>
            <a:pPr marL="228600" lvl="1" indent="0">
              <a:buNone/>
            </a:pPr>
            <a:r>
              <a:rPr lang="en-US" sz="2000" dirty="0"/>
              <a:t>https://www.ecfr.gov/current/title-40/chapter-I/subchapter-D/part-136/section-136.3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22333E-2288-7473-0CF7-045FBA7BB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43" y="1850961"/>
            <a:ext cx="1936559" cy="15780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EEFC10-D2B8-2657-DC49-1688C79921A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229" y="1850960"/>
            <a:ext cx="1578039" cy="1578039"/>
          </a:xfrm>
          <a:prstGeom prst="rect">
            <a:avLst/>
          </a:prstGeom>
        </p:spPr>
      </p:pic>
      <p:pic>
        <p:nvPicPr>
          <p:cNvPr id="11" name="Picture 10" descr="A close-up of a hand holding a small bottle&#10;&#10;Description automatically generated">
            <a:extLst>
              <a:ext uri="{FF2B5EF4-FFF2-40B4-BE49-F238E27FC236}">
                <a16:creationId xmlns:a16="http://schemas.microsoft.com/office/drawing/2014/main" id="{6DF2AB94-83B3-37BE-B9D7-FCC80A913FB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00" y="3078386"/>
            <a:ext cx="1602625" cy="240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20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D60F9-869E-412E-843F-4DC542709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Solids Analyses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C605C4-D4F2-402D-8808-DEB35B9D73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011EE4-F87C-4E57-924B-7BC327185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p. 9-15</a:t>
            </a:r>
          </a:p>
        </p:txBody>
      </p:sp>
    </p:spTree>
    <p:extLst>
      <p:ext uri="{BB962C8B-B14F-4D97-AF65-F5344CB8AC3E}">
        <p14:creationId xmlns:p14="http://schemas.microsoft.com/office/powerpoint/2010/main" val="3561052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378A1-9251-6A91-B4BE-9C2B1E6E0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SOLIDS HANDLING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6A703-BB5E-246B-33B0-7C221C87A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Dry solids content about 2%</a:t>
            </a:r>
          </a:p>
          <a:p>
            <a:r>
              <a:rPr lang="en-US" dirty="0"/>
              <a:t>All solids handling processes create side stream flows that are returned to the head of the plant</a:t>
            </a:r>
          </a:p>
          <a:p>
            <a:r>
              <a:rPr lang="en-US" dirty="0"/>
              <a:t>High in BOD and suspended solids and usually have no DO</a:t>
            </a:r>
          </a:p>
          <a:p>
            <a:r>
              <a:rPr lang="en-US" dirty="0"/>
              <a:t>Tests for BOD and SS should be run on:</a:t>
            </a:r>
          </a:p>
          <a:p>
            <a:pPr lvl="1"/>
            <a:r>
              <a:rPr lang="en-US" dirty="0"/>
              <a:t>thickener overflow</a:t>
            </a:r>
          </a:p>
          <a:p>
            <a:pPr lvl="1"/>
            <a:r>
              <a:rPr lang="en-US" dirty="0"/>
              <a:t>supernatant</a:t>
            </a:r>
          </a:p>
          <a:p>
            <a:pPr lvl="1"/>
            <a:r>
              <a:rPr lang="en-US" dirty="0"/>
              <a:t>other solids handling side streams</a:t>
            </a:r>
          </a:p>
          <a:p>
            <a:pPr lvl="1"/>
            <a:r>
              <a:rPr lang="en-US" dirty="0"/>
              <a:t>every shift</a:t>
            </a:r>
          </a:p>
          <a:p>
            <a:r>
              <a:rPr lang="en-US" dirty="0"/>
              <a:t>Suspended solids are again settled in the primary clarifiers, but the organics that are present are mostly dissolved. </a:t>
            </a:r>
          </a:p>
          <a:p>
            <a:r>
              <a:rPr lang="en-US" dirty="0"/>
              <a:t>The secondary processes must deal with the majority of the BOD that is being returned and must be taken into calculation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209777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F28A1-6F23-4279-B9D9-E1B2C166C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Solids Analyses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5DD90-862F-42A2-96CD-23C181E9BD9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Solids are important in several aspects of wastewater treatment</a:t>
            </a:r>
          </a:p>
          <a:p>
            <a:r>
              <a:rPr lang="en-US" dirty="0"/>
              <a:t>Organic Solids:</a:t>
            </a:r>
          </a:p>
          <a:p>
            <a:pPr lvl="1"/>
            <a:r>
              <a:rPr lang="en-US" dirty="0"/>
              <a:t>Another name is Volatile Solids</a:t>
            </a:r>
          </a:p>
          <a:p>
            <a:pPr lvl="1"/>
            <a:r>
              <a:rPr lang="en-US" dirty="0"/>
              <a:t>Are either living matter or the byproducts of previously living organisms </a:t>
            </a:r>
          </a:p>
          <a:p>
            <a:pPr lvl="1"/>
            <a:r>
              <a:rPr lang="en-US" dirty="0"/>
              <a:t>Will burn up in the muffle furnace, resulting in a decrease in weight, proportional to the amount of organics present</a:t>
            </a:r>
          </a:p>
          <a:p>
            <a:r>
              <a:rPr lang="en-US" dirty="0"/>
              <a:t>Inorganic Solids:</a:t>
            </a:r>
          </a:p>
          <a:p>
            <a:pPr lvl="1"/>
            <a:r>
              <a:rPr lang="en-US" dirty="0"/>
              <a:t>Mostly consist of minerals found in the drinking water, as well as grit, sand, salts &amp; other inorganic matter that entered the collection system</a:t>
            </a:r>
          </a:p>
          <a:p>
            <a:pPr lvl="1"/>
            <a:r>
              <a:rPr lang="en-US" dirty="0"/>
              <a:t>Inorganic solids will NOT burn in the muffle furnace.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94C1E4-72C4-3580-22F6-A7CE6A466C6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Total Solids (TS) includes both categories of solids: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Organics and Inorganics in all solids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Suspended Solids (TSS)</a:t>
            </a:r>
          </a:p>
          <a:p>
            <a:pPr lvl="2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Include those solids that can be filtered out of the aqueous fraction and weighed</a:t>
            </a:r>
          </a:p>
          <a:p>
            <a:pPr lvl="2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Suspended solids are considered Settleable Solids because they will settle out in the Imhoff Cone test, expected to also settle out in a Primary Clarifier.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Dissolved solids (TDS) </a:t>
            </a:r>
          </a:p>
          <a:p>
            <a:pPr lvl="2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Can NOT be filtered out of a sample</a:t>
            </a:r>
          </a:p>
          <a:p>
            <a:pPr lvl="2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Makes up about 40% of total solids</a:t>
            </a:r>
          </a:p>
          <a:p>
            <a:pPr lvl="2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Responsible for conductivity, salinity, and other factors that affect water quality</a:t>
            </a:r>
          </a:p>
        </p:txBody>
      </p:sp>
    </p:spTree>
    <p:extLst>
      <p:ext uri="{BB962C8B-B14F-4D97-AF65-F5344CB8AC3E}">
        <p14:creationId xmlns:p14="http://schemas.microsoft.com/office/powerpoint/2010/main" val="2429674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F28A1-6F23-4279-B9D9-E1B2C166C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Solids Analyses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07939A-0ED2-4C29-9608-EAACC8B63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708" y="998524"/>
            <a:ext cx="10547928" cy="5303520"/>
          </a:xfrm>
        </p:spPr>
        <p:txBody>
          <a:bodyPr>
            <a:normAutofit/>
          </a:bodyPr>
          <a:lstStyle/>
          <a:p>
            <a:r>
              <a:rPr lang="en-US" dirty="0"/>
              <a:t>TS/VS, TSS/VSS:</a:t>
            </a:r>
          </a:p>
          <a:p>
            <a:r>
              <a:rPr lang="en-US" dirty="0"/>
              <a:t>All solids analyses use the same formula</a:t>
            </a:r>
          </a:p>
          <a:p>
            <a:r>
              <a:rPr lang="en-US" dirty="0"/>
              <a:t>Each procedure is a little different, but the calculations are the same.  All involving measuring, drying, &amp; weighing</a:t>
            </a:r>
          </a:p>
          <a:p>
            <a:r>
              <a:rPr lang="en-US" dirty="0"/>
              <a:t>TS/VS</a:t>
            </a:r>
          </a:p>
          <a:p>
            <a:pPr lvl="1"/>
            <a:r>
              <a:rPr lang="en-US" dirty="0"/>
              <a:t>Well mixed sample measured in graduated cylinder </a:t>
            </a:r>
          </a:p>
          <a:p>
            <a:pPr lvl="1"/>
            <a:r>
              <a:rPr lang="en-US" dirty="0"/>
              <a:t>Placed in evaporating dish</a:t>
            </a:r>
          </a:p>
          <a:p>
            <a:r>
              <a:rPr lang="en-US" dirty="0"/>
              <a:t>TSS/VSS</a:t>
            </a:r>
          </a:p>
          <a:p>
            <a:pPr lvl="1"/>
            <a:r>
              <a:rPr lang="en-US" dirty="0"/>
              <a:t>Well mixed sample vacuum filtered</a:t>
            </a:r>
          </a:p>
          <a:p>
            <a:pPr lvl="1"/>
            <a:r>
              <a:rPr lang="en-US" dirty="0"/>
              <a:t>Weigh filter paper and solids</a:t>
            </a:r>
          </a:p>
        </p:txBody>
      </p:sp>
      <p:pic>
        <p:nvPicPr>
          <p:cNvPr id="7" name="Picture 6" descr="A picture containing cup, food, table, plate&#10;&#10;Description automatically generated">
            <a:extLst>
              <a:ext uri="{FF2B5EF4-FFF2-40B4-BE49-F238E27FC236}">
                <a16:creationId xmlns:a16="http://schemas.microsoft.com/office/drawing/2014/main" id="{9D3E3B83-3C95-427A-BA47-78AA14F7A45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697" y="3835355"/>
            <a:ext cx="1305363" cy="1363852"/>
          </a:xfrm>
          <a:prstGeom prst="rect">
            <a:avLst/>
          </a:prstGeom>
        </p:spPr>
      </p:pic>
      <p:pic>
        <p:nvPicPr>
          <p:cNvPr id="9" name="Picture 8" descr="A bowl of soup&#10;&#10;Description automatically generated">
            <a:extLst>
              <a:ext uri="{FF2B5EF4-FFF2-40B4-BE49-F238E27FC236}">
                <a16:creationId xmlns:a16="http://schemas.microsoft.com/office/drawing/2014/main" id="{BCC0AE03-F309-4FE1-BD53-8BD85F469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67" b="98667" l="10000" r="98600">
                        <a14:foregroundMark x1="13800" y1="28800" x2="32000" y2="8267"/>
                        <a14:foregroundMark x1="32000" y1="8267" x2="47000" y2="1867"/>
                        <a14:foregroundMark x1="47000" y1="1867" x2="54600" y2="1600"/>
                        <a14:foregroundMark x1="54600" y1="1600" x2="62200" y2="1600"/>
                        <a14:foregroundMark x1="73309" y1="8602" x2="84200" y2="15467"/>
                        <a14:foregroundMark x1="68827" y1="5777" x2="69611" y2="6271"/>
                        <a14:foregroundMark x1="62200" y1="1600" x2="67703" y2="5069"/>
                        <a14:foregroundMark x1="84200" y1="15467" x2="89600" y2="22933"/>
                        <a14:foregroundMark x1="89600" y1="22933" x2="94000" y2="45067"/>
                        <a14:foregroundMark x1="94000" y1="45067" x2="93400" y2="66133"/>
                        <a14:foregroundMark x1="93400" y1="66133" x2="86200" y2="85867"/>
                        <a14:foregroundMark x1="86200" y1="85867" x2="72400" y2="96800"/>
                        <a14:foregroundMark x1="72400" y1="96800" x2="53600" y2="99733"/>
                        <a14:foregroundMark x1="53600" y1="99733" x2="28600" y2="97600"/>
                        <a14:foregroundMark x1="28600" y1="97600" x2="12600" y2="73600"/>
                        <a14:foregroundMark x1="12600" y1="73600" x2="10000" y2="53067"/>
                        <a14:foregroundMark x1="10000" y1="53067" x2="10600" y2="42400"/>
                        <a14:foregroundMark x1="10600" y1="42400" x2="14400" y2="30400"/>
                        <a14:foregroundMark x1="30600" y1="91467" x2="17800" y2="72267"/>
                        <a14:foregroundMark x1="17800" y1="72267" x2="13600" y2="62400"/>
                        <a14:foregroundMark x1="13600" y1="62400" x2="14600" y2="39200"/>
                        <a14:foregroundMark x1="14600" y1="39200" x2="18800" y2="29333"/>
                        <a14:foregroundMark x1="18800" y1="29333" x2="32000" y2="16533"/>
                        <a14:foregroundMark x1="32000" y1="16533" x2="43600" y2="12533"/>
                        <a14:foregroundMark x1="43600" y1="12533" x2="67400" y2="18667"/>
                        <a14:foregroundMark x1="67400" y1="18667" x2="79200" y2="27200"/>
                        <a14:foregroundMark x1="79200" y1="27200" x2="84000" y2="38133"/>
                        <a14:foregroundMark x1="84000" y1="38133" x2="85600" y2="48800"/>
                        <a14:foregroundMark x1="85600" y1="48800" x2="54200" y2="70933"/>
                        <a14:foregroundMark x1="54200" y1="70933" x2="28400" y2="75200"/>
                        <a14:foregroundMark x1="15600" y1="37067" x2="28600" y2="15467"/>
                        <a14:foregroundMark x1="28600" y1="15467" x2="35800" y2="9067"/>
                        <a14:foregroundMark x1="35800" y1="9067" x2="43200" y2="6667"/>
                        <a14:foregroundMark x1="43200" y1="6667" x2="72000" y2="14667"/>
                        <a14:foregroundMark x1="72000" y1="14667" x2="82800" y2="20267"/>
                        <a14:foregroundMark x1="82800" y1="20267" x2="87800" y2="28533"/>
                        <a14:foregroundMark x1="87800" y1="28533" x2="85600" y2="40267"/>
                        <a14:foregroundMark x1="85600" y1="40267" x2="70000" y2="49867"/>
                        <a14:foregroundMark x1="70000" y1="49867" x2="23200" y2="58667"/>
                        <a14:foregroundMark x1="23200" y1="58667" x2="18200" y2="65067"/>
                        <a14:foregroundMark x1="90600" y1="25333" x2="94979" y2="31797"/>
                        <a14:foregroundMark x1="95506" y1="58465" x2="92000" y2="77867"/>
                        <a14:foregroundMark x1="92000" y1="77867" x2="88000" y2="69067"/>
                        <a14:foregroundMark x1="88000" y1="69067" x2="89400" y2="23200"/>
                        <a14:foregroundMark x1="94400" y1="30133" x2="95031" y2="31772"/>
                        <a14:foregroundMark x1="96978" y1="69067" x2="93800" y2="74667"/>
                        <a14:foregroundMark x1="93800" y1="74667" x2="88200" y2="63467"/>
                        <a14:foregroundMark x1="88200" y1="63467" x2="90000" y2="39200"/>
                        <a14:foregroundMark x1="90000" y1="39200" x2="93600" y2="30400"/>
                        <a14:foregroundMark x1="93600" y1="30400" x2="94400" y2="30400"/>
                        <a14:foregroundMark x1="66838" y1="2886" x2="40800" y2="6133"/>
                        <a14:foregroundMark x1="40800" y1="6133" x2="52200" y2="0"/>
                        <a14:foregroundMark x1="52200" y1="0" x2="65986" y2="735"/>
                        <a14:foregroundMark x1="83400" y1="13067" x2="82413" y2="12323"/>
                        <a14:foregroundMark x1="39800" y1="93867" x2="31800" y2="89867"/>
                        <a14:foregroundMark x1="31800" y1="89867" x2="36200" y2="98667"/>
                        <a14:foregroundMark x1="36200" y1="98667" x2="39000" y2="90667"/>
                        <a14:backgroundMark x1="80000" y1="2400" x2="75629" y2="1205"/>
                        <a14:backgroundMark x1="79616" y1="3112" x2="80200" y2="0"/>
                        <a14:backgroundMark x1="85600" y1="11467" x2="82102" y2="9459"/>
                        <a14:backgroundMark x1="76366" y1="4040" x2="79400" y2="4533"/>
                        <a14:backgroundMark x1="79400" y1="4533" x2="86800" y2="8533"/>
                        <a14:backgroundMark x1="86800" y1="8533" x2="86400" y2="9067"/>
                        <a14:backgroundMark x1="68272" y1="722" x2="67400" y2="267"/>
                        <a14:backgroundMark x1="69045" y1="1125" x2="68804" y2="999"/>
                        <a14:backgroundMark x1="96800" y1="30933" x2="99400" y2="40267"/>
                        <a14:backgroundMark x1="99400" y1="40267" x2="99800" y2="60533"/>
                        <a14:backgroundMark x1="99800" y1="60533" x2="99400" y2="31467"/>
                        <a14:backgroundMark x1="99400" y1="31467" x2="97000" y2="29333"/>
                        <a14:backgroundMark x1="99800" y1="60267" x2="99800" y2="69067"/>
                        <a14:backgroundMark x1="80800" y1="7467" x2="66400" y2="533"/>
                        <a14:backgroundMark x1="66400" y1="533" x2="65800" y2="2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27" y="2725176"/>
            <a:ext cx="1876864" cy="140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819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44620-BA72-F6AC-67C1-6177F9EB9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DFD15-4C63-2C1C-DC9C-0B6355174C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9DA35-B9A6-3739-C7C1-1D89D69DB0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/>
              <a:t>QR Code to download pdf handout for slides and practice exam.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333198-2E26-7464-070C-C8523C096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7847" y="236538"/>
            <a:ext cx="3997325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804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59605-8F56-CEF0-53D7-66119D589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Aerial View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813FECC-1DBC-52A1-2B05-FCCB281A69B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165DB44-8434-D34D-56CD-54EFBFBC060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Digesters SEWRP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9475F1-09C0-BCAD-8615-C79816CB3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SOLIDS HANDLING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190A3-2BE9-62EC-40BC-C36EDE14A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Solids handling incorporates four functions:</a:t>
            </a:r>
          </a:p>
          <a:p>
            <a:pPr lvl="1"/>
            <a:r>
              <a:rPr lang="en-US" dirty="0"/>
              <a:t>Thickening</a:t>
            </a:r>
          </a:p>
          <a:p>
            <a:pPr lvl="2"/>
            <a:r>
              <a:rPr lang="en-US" dirty="0"/>
              <a:t>decrease the amount of water that is handled by increasing the solids concentration</a:t>
            </a:r>
          </a:p>
          <a:p>
            <a:pPr lvl="2"/>
            <a:r>
              <a:rPr lang="en-US" dirty="0"/>
              <a:t>double the solids concentration, the amount of water needed to move a pound of solids is cut in half</a:t>
            </a:r>
          </a:p>
          <a:p>
            <a:pPr lvl="1"/>
            <a:r>
              <a:rPr lang="en-US" dirty="0"/>
              <a:t>Digestion</a:t>
            </a:r>
          </a:p>
          <a:p>
            <a:pPr lvl="2"/>
            <a:r>
              <a:rPr lang="en-US" dirty="0"/>
              <a:t>“breaking down” sludge into simpler components through the action of microorganisms</a:t>
            </a:r>
          </a:p>
          <a:p>
            <a:pPr lvl="2"/>
            <a:r>
              <a:rPr lang="en-US" dirty="0"/>
              <a:t>Aerobic</a:t>
            </a:r>
          </a:p>
          <a:p>
            <a:pPr lvl="2"/>
            <a:r>
              <a:rPr lang="en-US" dirty="0"/>
              <a:t>Anaerobic</a:t>
            </a:r>
          </a:p>
          <a:p>
            <a:pPr lvl="1"/>
            <a:r>
              <a:rPr lang="en-US" dirty="0"/>
              <a:t>Dewatering</a:t>
            </a:r>
          </a:p>
          <a:p>
            <a:pPr lvl="2"/>
            <a:r>
              <a:rPr lang="en-US" dirty="0"/>
              <a:t>dewatering processes are located after digestion</a:t>
            </a:r>
          </a:p>
          <a:p>
            <a:pPr lvl="2"/>
            <a:r>
              <a:rPr lang="en-US" dirty="0"/>
              <a:t>Chemicals (</a:t>
            </a:r>
            <a:r>
              <a:rPr lang="en-US" b="1" i="1" dirty="0"/>
              <a:t>polymers)</a:t>
            </a:r>
            <a:r>
              <a:rPr lang="en-US" dirty="0"/>
              <a:t> used to enhance many of the sludge dewatering and drying processes</a:t>
            </a:r>
          </a:p>
          <a:p>
            <a:pPr lvl="2"/>
            <a:r>
              <a:rPr lang="en-US" dirty="0"/>
              <a:t>filter presses, vacuum filtration, belt presses, centrifuges and sludge drying beds</a:t>
            </a:r>
          </a:p>
          <a:p>
            <a:pPr lvl="1"/>
            <a:r>
              <a:rPr lang="en-US" dirty="0"/>
              <a:t>Sludge disposal and/or reuse</a:t>
            </a:r>
          </a:p>
          <a:p>
            <a:pPr lvl="2"/>
            <a:r>
              <a:rPr lang="en-US" dirty="0"/>
              <a:t>Sanitary landfill</a:t>
            </a:r>
          </a:p>
          <a:p>
            <a:pPr lvl="2"/>
            <a:r>
              <a:rPr lang="en-US" dirty="0"/>
              <a:t>Land application</a:t>
            </a:r>
          </a:p>
          <a:p>
            <a:pPr lvl="2"/>
            <a:r>
              <a:rPr lang="en-US" dirty="0"/>
              <a:t>Composted</a:t>
            </a:r>
          </a:p>
        </p:txBody>
      </p:sp>
    </p:spTree>
    <p:extLst>
      <p:ext uri="{BB962C8B-B14F-4D97-AF65-F5344CB8AC3E}">
        <p14:creationId xmlns:p14="http://schemas.microsoft.com/office/powerpoint/2010/main" val="238208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piral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iral" id="{77E1C89B-5BD7-4B7F-9AC1-93C5FAB58BAD}" vid="{140F9F83-CDB6-44C4-A7B7-709EA1465A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Spiral</Template>
  <TotalTime>4874</TotalTime>
  <Words>5487</Words>
  <Application>Microsoft Office PowerPoint</Application>
  <PresentationFormat>Widescreen</PresentationFormat>
  <Paragraphs>715</Paragraphs>
  <Slides>72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7" baseType="lpstr">
      <vt:lpstr>Arial</vt:lpstr>
      <vt:lpstr>Calibri</vt:lpstr>
      <vt:lpstr>Cambria</vt:lpstr>
      <vt:lpstr>Cambria Math</vt:lpstr>
      <vt:lpstr>Spiral</vt:lpstr>
      <vt:lpstr>Solids Handling</vt:lpstr>
      <vt:lpstr>AMY NORTHAM, PA, CPM</vt:lpstr>
      <vt:lpstr>Study Material</vt:lpstr>
      <vt:lpstr>PowerPoint Presentation</vt:lpstr>
      <vt:lpstr>SOLIDS HANDLING</vt:lpstr>
      <vt:lpstr>Aerial View</vt:lpstr>
      <vt:lpstr>SOLIDS HANDLING</vt:lpstr>
      <vt:lpstr>Aerial View</vt:lpstr>
      <vt:lpstr>SOLIDS HANDLING</vt:lpstr>
      <vt:lpstr>Thickening</vt:lpstr>
      <vt:lpstr>Thickening</vt:lpstr>
      <vt:lpstr>Gravity Thickeners</vt:lpstr>
      <vt:lpstr>Gravity Thickeners</vt:lpstr>
      <vt:lpstr>Gravity Thickeners</vt:lpstr>
      <vt:lpstr>Diffused Air Floatation (DAF) Units</vt:lpstr>
      <vt:lpstr>Diffused Air Floatation (DAF) Units</vt:lpstr>
      <vt:lpstr>Diffused Air Floatation (DAF) Units</vt:lpstr>
      <vt:lpstr>Gravity Belt Thickeners (GBT)</vt:lpstr>
      <vt:lpstr>Rotary Drum Thickeners (RDT)</vt:lpstr>
      <vt:lpstr>Digestion</vt:lpstr>
      <vt:lpstr>Digestion</vt:lpstr>
      <vt:lpstr>Anaerobic Digestion</vt:lpstr>
      <vt:lpstr>Anaerobic Digestion</vt:lpstr>
      <vt:lpstr>Anaerobic Digestion</vt:lpstr>
      <vt:lpstr>Anaerobic Digestion</vt:lpstr>
      <vt:lpstr>Anaerobic Digestion</vt:lpstr>
      <vt:lpstr>PowerPoint Presentation</vt:lpstr>
      <vt:lpstr>Anaerobic Digestion</vt:lpstr>
      <vt:lpstr>Anaerobic Digestion</vt:lpstr>
      <vt:lpstr>Anaerobic Digestion</vt:lpstr>
      <vt:lpstr>Anaerobic Digestion</vt:lpstr>
      <vt:lpstr>Anaerobic Digestion</vt:lpstr>
      <vt:lpstr>Anaerobic Digestion</vt:lpstr>
      <vt:lpstr>Anaerobic Digestion</vt:lpstr>
      <vt:lpstr>Older Anaerobic Digesters</vt:lpstr>
      <vt:lpstr>Imhoff Tank</vt:lpstr>
      <vt:lpstr>Anaerobic Clarigester</vt:lpstr>
      <vt:lpstr>Upflow Anaerobic Sludge Blanket (UASB) </vt:lpstr>
      <vt:lpstr>Anaerobic Contact Process (ACP)</vt:lpstr>
      <vt:lpstr>Comparison of Anaerobic Digestion Systems </vt:lpstr>
      <vt:lpstr>Comparison of Anaerobic Digestion Systems </vt:lpstr>
      <vt:lpstr>Aerobic Digestion</vt:lpstr>
      <vt:lpstr>Aerobic Digestion</vt:lpstr>
      <vt:lpstr>Aerobic Digestion</vt:lpstr>
      <vt:lpstr>Aerobic Digestion</vt:lpstr>
      <vt:lpstr>Aerobic Digestion</vt:lpstr>
      <vt:lpstr>Aerobic Digestion</vt:lpstr>
      <vt:lpstr>Daily Monitoring &amp;  Factors affecting Aerobic Digestion</vt:lpstr>
      <vt:lpstr>Sludge Draw‑Off</vt:lpstr>
      <vt:lpstr>Sludge Draw‑Off</vt:lpstr>
      <vt:lpstr>De-watering</vt:lpstr>
      <vt:lpstr>Dewatering</vt:lpstr>
      <vt:lpstr>Vacuum Filter Presses</vt:lpstr>
      <vt:lpstr>Belt Filter Presses</vt:lpstr>
      <vt:lpstr>Belt Filter Presses</vt:lpstr>
      <vt:lpstr>Sludge Drying Beds</vt:lpstr>
      <vt:lpstr>Centrifuges</vt:lpstr>
      <vt:lpstr>Membrane/Filter Plate Presses</vt:lpstr>
      <vt:lpstr>Disposal &amp; Reuse</vt:lpstr>
      <vt:lpstr>Disposal &amp; Reuse</vt:lpstr>
      <vt:lpstr>Disposal &amp; Reuse</vt:lpstr>
      <vt:lpstr>Disposal &amp; Reuse</vt:lpstr>
      <vt:lpstr>Sampling &amp; Testing</vt:lpstr>
      <vt:lpstr>Sampling &amp; Testing</vt:lpstr>
      <vt:lpstr>Sampling</vt:lpstr>
      <vt:lpstr>Sampling</vt:lpstr>
      <vt:lpstr>Sampling</vt:lpstr>
      <vt:lpstr>Testing</vt:lpstr>
      <vt:lpstr>Solids Analyses</vt:lpstr>
      <vt:lpstr>Solids Analyses</vt:lpstr>
      <vt:lpstr>Solids Analyses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Solids Handling</dc:title>
  <dc:creator>Amy Northam</dc:creator>
  <cp:lastModifiedBy>Amy Northam</cp:lastModifiedBy>
  <cp:revision>120</cp:revision>
  <dcterms:created xsi:type="dcterms:W3CDTF">2023-08-09T18:25:50Z</dcterms:created>
  <dcterms:modified xsi:type="dcterms:W3CDTF">2026-08-12T17:37:49Z</dcterms:modified>
</cp:coreProperties>
</file>